
<file path=[Content_Types].xml><?xml version="1.0" encoding="utf-8"?>
<Types xmlns="http://schemas.openxmlformats.org/package/2006/content-types">
  <Default Extension="gif" ContentType="image/gif"/>
  <Default Extension="jpeg" ContentType="image/jpeg"/>
  <Default Extension="mov" ContentType="video/quicktime"/>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257" r:id="rId3"/>
    <p:sldId id="263" r:id="rId4"/>
    <p:sldId id="268" r:id="rId5"/>
    <p:sldId id="264" r:id="rId6"/>
    <p:sldId id="288" r:id="rId7"/>
    <p:sldId id="289" r:id="rId8"/>
    <p:sldId id="267" r:id="rId9"/>
    <p:sldId id="258" r:id="rId10"/>
    <p:sldId id="299" r:id="rId11"/>
    <p:sldId id="271" r:id="rId12"/>
    <p:sldId id="294" r:id="rId13"/>
    <p:sldId id="287" r:id="rId14"/>
    <p:sldId id="283" r:id="rId15"/>
    <p:sldId id="295" r:id="rId16"/>
    <p:sldId id="286" r:id="rId17"/>
    <p:sldId id="297" r:id="rId18"/>
    <p:sldId id="284" r:id="rId19"/>
    <p:sldId id="272" r:id="rId20"/>
    <p:sldId id="292" r:id="rId21"/>
    <p:sldId id="281" r:id="rId22"/>
    <p:sldId id="277" r:id="rId23"/>
    <p:sldId id="279" r:id="rId24"/>
    <p:sldId id="290" r:id="rId25"/>
    <p:sldId id="278" r:id="rId26"/>
    <p:sldId id="280" r:id="rId27"/>
    <p:sldId id="293" r:id="rId28"/>
    <p:sldId id="291" r:id="rId29"/>
    <p:sldId id="296" r:id="rId30"/>
    <p:sldId id="276" r:id="rId31"/>
    <p:sldId id="27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363636"/>
    <a:srgbClr val="000000"/>
    <a:srgbClr val="2D2E2F"/>
    <a:srgbClr val="494B4B"/>
    <a:srgbClr val="4F4F4F"/>
    <a:srgbClr val="7F7F7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385549-30F0-B409-723F-E41AD56BA13E}" v="296" dt="2024-11-18T13:25:47.751"/>
    <p1510:client id="{1DFF4BC7-6333-A62E-E786-568154B1903A}" v="45" dt="2024-11-18T04:16:20.236"/>
    <p1510:client id="{27813117-2E5F-FC6A-2DED-D0EDED7F2E16}" v="185" dt="2024-11-17T15:23:53.729"/>
    <p1510:client id="{402EE1C2-3CD3-BA61-96BD-C6AB5E2C5415}" v="238" dt="2024-11-19T13:54:41.421"/>
    <p1510:client id="{751A727D-2D05-4295-AA2E-749EDFDCCBBD}" v="20" dt="2024-11-18T03:28:40.129"/>
    <p1510:client id="{928E4A6B-E1D7-A944-42A0-CA1729A30BC0}" v="2" dt="2024-11-18T14:22:19.758"/>
    <p1510:client id="{D628EEC1-3D2D-C94A-3753-C872AF67D627}" v="1" dt="2024-11-19T14:51:24.9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9T14:51:24.933"/>
    </inkml:context>
    <inkml:brush xml:id="br0">
      <inkml:brushProperty name="width" value="0.1" units="cm"/>
      <inkml:brushProperty name="height" value="0.1" units="cm"/>
      <inkml:brushProperty name="color" value="#FF0066"/>
    </inkml:brush>
  </inkml:definitions>
  <inkml:trace contextRef="#ctx0" brushRef="#br0">1958 8615 16383 0 0,'0'0'0'0'0,"0"-1"0"0"0,-1-4 0 0 0,1-8 0 0 0,2-9 0 0 0,3-13 0 0 0,2-10 0 0 0,3-6 0 0 0,3-5 0 0 0,3 0 0 0 0,4 3 0 0 0,4 5 0 0 0,2 6 0 0 0,-2 10 0 0 0,-4 9 0 0 0,-5 9 0 0 0,-6 8 0 0 0,-4 7 0 0 0,-2 5 0 0 0,-1 4 0 0 0,0 1 0 0 0,2 5 0 0 0,8 7 0 0 0,11 10 0 0 0,8 7 0 0 0,-1 1 0 0 0,-4-3 0 0 0,-8-4 0 0 0,-6-5 0 0 0,-5 1 0 0 0,1 2 0 0 0,7 1 0 0 0,10 0 0 0 0,10-3 0 0 0,5-4 0 0 0,0-6 0 0 0,-3-6 0 0 0,-7-5 0 0 0,-7-4 0 0 0,-5-2 0 0 0,-5-3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9T14:51:24.934"/>
    </inkml:context>
    <inkml:brush xml:id="br0">
      <inkml:brushProperty name="width" value="0.1" units="cm"/>
      <inkml:brushProperty name="height" value="0.1" units="cm"/>
      <inkml:brushProperty name="color" value="#FF0066"/>
    </inkml:brush>
  </inkml:definitions>
  <inkml:trace contextRef="#ctx0" brushRef="#br0">2114 8700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9F0F48-0E57-447D-B6A1-E840D8E2AEAD}" type="datetimeFigureOut">
              <a:t>11/19/2024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5B8FDA-96F4-47AE-A4C0-155BFB71DCB5}" type="slidenum">
              <a:t>‹#›</a:t>
            </a:fld>
            <a:endParaRPr lang="en-US"/>
          </a:p>
        </p:txBody>
      </p:sp>
    </p:spTree>
    <p:extLst>
      <p:ext uri="{BB962C8B-B14F-4D97-AF65-F5344CB8AC3E}">
        <p14:creationId xmlns:p14="http://schemas.microsoft.com/office/powerpoint/2010/main" val="2874172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of the examples will be from physics</a:t>
            </a:r>
          </a:p>
        </p:txBody>
      </p:sp>
      <p:sp>
        <p:nvSpPr>
          <p:cNvPr id="4" name="Slide Number Placeholder 3"/>
          <p:cNvSpPr>
            <a:spLocks noGrp="1"/>
          </p:cNvSpPr>
          <p:nvPr>
            <p:ph type="sldNum" sz="quarter" idx="5"/>
          </p:nvPr>
        </p:nvSpPr>
        <p:spPr/>
        <p:txBody>
          <a:bodyPr/>
          <a:lstStyle/>
          <a:p>
            <a:fld id="{A25B8FDA-96F4-47AE-A4C0-155BFB71DCB5}" type="slidenum">
              <a:rPr lang="en-SG" smtClean="0"/>
              <a:t>2</a:t>
            </a:fld>
            <a:endParaRPr lang="en-SG"/>
          </a:p>
        </p:txBody>
      </p:sp>
    </p:spTree>
    <p:extLst>
      <p:ext uri="{BB962C8B-B14F-4D97-AF65-F5344CB8AC3E}">
        <p14:creationId xmlns:p14="http://schemas.microsoft.com/office/powerpoint/2010/main" val="451559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Tiktok</a:t>
            </a:r>
            <a:r>
              <a:rPr lang="en-US"/>
              <a:t> and Roblox are mainly used for entertainment but students can still learn something from there and there are communities that are using these tools for education.</a:t>
            </a:r>
          </a:p>
          <a:p>
            <a:r>
              <a:rPr lang="en-US"/>
              <a:t>Duolingo is well-designed with interactives, gamification features such as rewards, progress map</a:t>
            </a:r>
          </a:p>
          <a:p>
            <a:r>
              <a:rPr lang="en-US"/>
              <a:t>Science / Math –types include Brilliant, Khan Academy, </a:t>
            </a:r>
            <a:r>
              <a:rPr lang="en-US" err="1"/>
              <a:t>Koobits</a:t>
            </a:r>
            <a:endParaRPr lang="en-US"/>
          </a:p>
          <a:p>
            <a:endParaRPr lang="en-US"/>
          </a:p>
          <a:p>
            <a:r>
              <a:rPr lang="en-US"/>
              <a:t>Understanding why these apps are able to hold our students’ attention and make them keep going back for more can help us design engaging resources or learning experience with similar results.</a:t>
            </a:r>
          </a:p>
          <a:p>
            <a:endParaRPr lang="en-US"/>
          </a:p>
        </p:txBody>
      </p:sp>
      <p:sp>
        <p:nvSpPr>
          <p:cNvPr id="4" name="Slide Number Placeholder 3"/>
          <p:cNvSpPr>
            <a:spLocks noGrp="1"/>
          </p:cNvSpPr>
          <p:nvPr>
            <p:ph type="sldNum" sz="quarter" idx="5"/>
          </p:nvPr>
        </p:nvSpPr>
        <p:spPr/>
        <p:txBody>
          <a:bodyPr/>
          <a:lstStyle/>
          <a:p>
            <a:fld id="{A25B8FDA-96F4-47AE-A4C0-155BFB71DCB5}" type="slidenum">
              <a:rPr lang="en-SG" smtClean="0"/>
              <a:t>4</a:t>
            </a:fld>
            <a:endParaRPr lang="en-SG"/>
          </a:p>
        </p:txBody>
      </p:sp>
    </p:spTree>
    <p:extLst>
      <p:ext uri="{BB962C8B-B14F-4D97-AF65-F5344CB8AC3E}">
        <p14:creationId xmlns:p14="http://schemas.microsoft.com/office/powerpoint/2010/main" val="3641669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b="1"/>
              <a:t>Enhancement of Traditional Instruction</a:t>
            </a:r>
            <a:r>
              <a:rPr lang="en-SG"/>
              <a:t>: Simulations supplement traditional teaching methods effectively, particularly in laboratories, by offering students an interactive environment to explore concepts and visualize data, leading to improved understanding and engagement.</a:t>
            </a:r>
          </a:p>
          <a:p>
            <a:r>
              <a:rPr lang="en-SG" b="1"/>
              <a:t>Types of Visualization</a:t>
            </a:r>
            <a:r>
              <a:rPr lang="en-SG"/>
              <a:t>: Different representations (such as dynamic or static visuals) and degrees of immersion (from desktop to head-mounted displays) vary in effectiveness. For instance, concrete representations support simulations, while idealized representations facilitate abstract transfer.</a:t>
            </a:r>
          </a:p>
          <a:p>
            <a:r>
              <a:rPr lang="en-SG" b="1"/>
              <a:t>Instructional Support</a:t>
            </a:r>
            <a:r>
              <a:rPr lang="en-SG"/>
              <a:t>: Structured and reflective support systems within simulations are essential for effective learning. Scaffolded support encourages students to hypothesize, test, and revise, though excessive guidance may restrict exploration and understanding.</a:t>
            </a:r>
          </a:p>
          <a:p>
            <a:r>
              <a:rPr lang="en-SG" b="1"/>
              <a:t>Classroom Integration</a:t>
            </a:r>
            <a:r>
              <a:rPr lang="en-SG"/>
              <a:t>: Effective classroom integration of simulations, including teacher guidance and collaborative learning, enhances engagement and learning outcomes. Optimal support involves a balance between freedom and structure, with simulations incorporated into the broader curriculum.</a:t>
            </a:r>
          </a:p>
          <a:p>
            <a:r>
              <a:rPr lang="en-SG" b="1"/>
              <a:t>Engagement Levels</a:t>
            </a:r>
            <a:r>
              <a:rPr lang="en-SG"/>
              <a:t>: Higher levels of interaction with simulations, where students actively explore rather than passively observe, lead to better learning outcomes.</a:t>
            </a:r>
          </a:p>
          <a:p>
            <a:endParaRPr lang="en-US"/>
          </a:p>
          <a:p>
            <a:endParaRPr lang="en-US"/>
          </a:p>
        </p:txBody>
      </p:sp>
      <p:sp>
        <p:nvSpPr>
          <p:cNvPr id="4" name="Slide Number Placeholder 3"/>
          <p:cNvSpPr>
            <a:spLocks noGrp="1"/>
          </p:cNvSpPr>
          <p:nvPr>
            <p:ph type="sldNum" sz="quarter" idx="5"/>
          </p:nvPr>
        </p:nvSpPr>
        <p:spPr/>
        <p:txBody>
          <a:bodyPr/>
          <a:lstStyle/>
          <a:p>
            <a:fld id="{A25B8FDA-96F4-47AE-A4C0-155BFB71DCB5}" type="slidenum">
              <a:rPr lang="en-SG" smtClean="0"/>
              <a:t>6</a:t>
            </a:fld>
            <a:endParaRPr lang="en-SG"/>
          </a:p>
        </p:txBody>
      </p:sp>
    </p:spTree>
    <p:extLst>
      <p:ext uri="{BB962C8B-B14F-4D97-AF65-F5344CB8AC3E}">
        <p14:creationId xmlns:p14="http://schemas.microsoft.com/office/powerpoint/2010/main" val="4204448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t>
            </a:r>
            <a:r>
              <a:rPr lang="en-US"/>
              <a:t>SDT has been part of a “Copernican turn” in the field, as unlike behavioristic approaches, which attempt to shape and control motivation from the outside, SDT places its emphasis on people’s inherent motivational propensities for learning and growing,"</a:t>
            </a:r>
          </a:p>
        </p:txBody>
      </p:sp>
      <p:sp>
        <p:nvSpPr>
          <p:cNvPr id="4" name="Slide Number Placeholder 3"/>
          <p:cNvSpPr>
            <a:spLocks noGrp="1"/>
          </p:cNvSpPr>
          <p:nvPr>
            <p:ph type="sldNum" sz="quarter" idx="5"/>
          </p:nvPr>
        </p:nvSpPr>
        <p:spPr/>
        <p:txBody>
          <a:bodyPr/>
          <a:lstStyle/>
          <a:p>
            <a:fld id="{A25B8FDA-96F4-47AE-A4C0-155BFB71DCB5}" type="slidenum">
              <a:t>9</a:t>
            </a:fld>
            <a:endParaRPr lang="en-US"/>
          </a:p>
        </p:txBody>
      </p:sp>
    </p:spTree>
    <p:extLst>
      <p:ext uri="{BB962C8B-B14F-4D97-AF65-F5344CB8AC3E}">
        <p14:creationId xmlns:p14="http://schemas.microsoft.com/office/powerpoint/2010/main" val="377295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various genres of interactive simulations for physics education can be broadly classified into </a:t>
            </a:r>
            <a:r>
              <a:rPr lang="en-US" b="1"/>
              <a:t>four main types</a:t>
            </a:r>
            <a:r>
              <a:rPr lang="en-US"/>
              <a:t> based on their purpose and interaction style:</a:t>
            </a:r>
          </a:p>
          <a:p>
            <a:r>
              <a:rPr lang="en-US"/>
              <a:t>1. </a:t>
            </a:r>
            <a:r>
              <a:rPr lang="en-US" b="1"/>
              <a:t>Conceptual and Visualization Simulations</a:t>
            </a:r>
            <a:endParaRPr lang="en-US"/>
          </a:p>
          <a:p>
            <a:pPr marL="171450" indent="-171450">
              <a:buFont typeface="Arial"/>
              <a:buChar char="•"/>
            </a:pPr>
            <a:r>
              <a:rPr lang="en-US" b="1"/>
              <a:t>Purpose</a:t>
            </a:r>
            <a:r>
              <a:rPr lang="en-US"/>
              <a:t>: To help students understand and visualize abstract or hard-to-observe physics concepts and phenomena.</a:t>
            </a:r>
          </a:p>
          <a:p>
            <a:pPr marL="171450" indent="-171450">
              <a:buFont typeface="Arial"/>
              <a:buChar char="•"/>
            </a:pPr>
            <a:r>
              <a:rPr lang="en-US" b="1"/>
              <a:t>Examples</a:t>
            </a:r>
            <a:r>
              <a:rPr lang="en-US"/>
              <a:t>:</a:t>
            </a:r>
          </a:p>
          <a:p>
            <a:pPr marL="628650" lvl="1" indent="-171450">
              <a:buFont typeface="Arial"/>
              <a:buChar char="•"/>
            </a:pPr>
            <a:r>
              <a:rPr lang="en-US"/>
              <a:t>Electric field and gravitational field visualizations.</a:t>
            </a:r>
          </a:p>
          <a:p>
            <a:pPr marL="628650" lvl="1" indent="-171450">
              <a:buFont typeface="Arial"/>
              <a:buChar char="•"/>
            </a:pPr>
            <a:r>
              <a:rPr lang="en-US"/>
              <a:t>Wave behavior simulations (e.g., interference and diffraction).</a:t>
            </a:r>
            <a:endParaRPr lang="en-US">
              <a:cs typeface="Calibri"/>
            </a:endParaRPr>
          </a:p>
          <a:p>
            <a:pPr marL="628650" lvl="1" indent="-171450">
              <a:buFont typeface="Arial"/>
              <a:buChar char="•"/>
            </a:pPr>
            <a:r>
              <a:rPr lang="en-US"/>
              <a:t>Microscopic views of particle collisions or thermodynamics.</a:t>
            </a:r>
            <a:endParaRPr lang="en-US">
              <a:cs typeface="Calibri"/>
            </a:endParaRPr>
          </a:p>
          <a:p>
            <a:pPr lvl="1"/>
            <a:r>
              <a:rPr lang="en-US" b="1"/>
              <a:t>Includes Genres</a:t>
            </a:r>
            <a:r>
              <a:rPr lang="en-US"/>
              <a:t>:</a:t>
            </a:r>
            <a:endParaRPr lang="en-US">
              <a:cs typeface="Calibri"/>
            </a:endParaRPr>
          </a:p>
          <a:p>
            <a:pPr marL="171450" indent="-171450">
              <a:buFont typeface="Arial"/>
              <a:buChar char="•"/>
            </a:pPr>
            <a:r>
              <a:rPr lang="en-US"/>
              <a:t>Conceptual Simulations</a:t>
            </a:r>
            <a:endParaRPr lang="en-US">
              <a:cs typeface="Calibri"/>
            </a:endParaRPr>
          </a:p>
          <a:p>
            <a:pPr marL="171450" indent="-171450">
              <a:buFont typeface="Arial"/>
              <a:buChar char="•"/>
            </a:pPr>
            <a:r>
              <a:rPr lang="en-US"/>
              <a:t>Visualization Simulations</a:t>
            </a:r>
            <a:endParaRPr lang="en-US">
              <a:cs typeface="Calibri"/>
            </a:endParaRPr>
          </a:p>
          <a:p>
            <a:r>
              <a:rPr lang="en-US"/>
              <a:t>2. </a:t>
            </a:r>
            <a:r>
              <a:rPr lang="en-US" b="1"/>
              <a:t>Exploratory and Real-World Simulations</a:t>
            </a:r>
            <a:endParaRPr lang="en-US"/>
          </a:p>
          <a:p>
            <a:pPr marL="171450" indent="-171450">
              <a:buFont typeface="Arial"/>
              <a:buChar char="•"/>
            </a:pPr>
            <a:r>
              <a:rPr lang="en-US" b="1"/>
              <a:t>Purpose</a:t>
            </a:r>
            <a:r>
              <a:rPr lang="en-US"/>
              <a:t>: To allow students to experiment with variables, explore systems, and understand physics through real-world contexts or open-ended scenarios.</a:t>
            </a:r>
            <a:endParaRPr lang="en-US">
              <a:cs typeface="Calibri"/>
            </a:endParaRPr>
          </a:p>
          <a:p>
            <a:pPr marL="171450" indent="-171450">
              <a:buFont typeface="Arial"/>
              <a:buChar char="•"/>
            </a:pPr>
            <a:r>
              <a:rPr lang="en-US" b="1"/>
              <a:t>Examples</a:t>
            </a:r>
            <a:r>
              <a:rPr lang="en-US"/>
              <a:t>:</a:t>
            </a:r>
            <a:endParaRPr lang="en-US">
              <a:cs typeface="Calibri"/>
            </a:endParaRPr>
          </a:p>
          <a:p>
            <a:pPr marL="628650" lvl="1" indent="-171450">
              <a:buFont typeface="Arial"/>
              <a:buChar char="•"/>
            </a:pPr>
            <a:r>
              <a:rPr lang="en-US"/>
              <a:t>Projectile motion in sports.</a:t>
            </a:r>
            <a:endParaRPr lang="en-US">
              <a:cs typeface="Calibri"/>
            </a:endParaRPr>
          </a:p>
          <a:p>
            <a:pPr marL="628650" lvl="1" indent="-171450">
              <a:buFont typeface="Arial"/>
              <a:buChar char="•"/>
            </a:pPr>
            <a:r>
              <a:rPr lang="en-US"/>
              <a:t>Bridge force distribution with adjustable loads.</a:t>
            </a:r>
            <a:endParaRPr lang="en-US">
              <a:cs typeface="Calibri"/>
            </a:endParaRPr>
          </a:p>
          <a:p>
            <a:pPr marL="628650" lvl="1" indent="-171450">
              <a:buFont typeface="Arial"/>
              <a:buChar char="•"/>
            </a:pPr>
            <a:r>
              <a:rPr lang="en-US"/>
              <a:t>Simulating the motion of objects in space under different gravitational fields.</a:t>
            </a:r>
            <a:endParaRPr lang="en-US">
              <a:cs typeface="Calibri"/>
            </a:endParaRPr>
          </a:p>
          <a:p>
            <a:pPr lvl="1"/>
            <a:r>
              <a:rPr lang="en-US" b="1"/>
              <a:t>Includes Genres</a:t>
            </a:r>
            <a:r>
              <a:rPr lang="en-US"/>
              <a:t>:</a:t>
            </a:r>
            <a:endParaRPr lang="en-US">
              <a:cs typeface="Calibri"/>
            </a:endParaRPr>
          </a:p>
          <a:p>
            <a:pPr marL="171450" indent="-171450">
              <a:buFont typeface="Arial"/>
              <a:buChar char="•"/>
            </a:pPr>
            <a:r>
              <a:rPr lang="en-US"/>
              <a:t>Exploratory Simulations</a:t>
            </a:r>
            <a:endParaRPr lang="en-US">
              <a:cs typeface="Calibri"/>
            </a:endParaRPr>
          </a:p>
          <a:p>
            <a:pPr marL="171450" indent="-171450">
              <a:buFont typeface="Arial"/>
              <a:buChar char="•"/>
            </a:pPr>
            <a:r>
              <a:rPr lang="en-US"/>
              <a:t>Real-World Phenomena Simulations</a:t>
            </a:r>
            <a:endParaRPr lang="en-US">
              <a:cs typeface="Calibri"/>
            </a:endParaRPr>
          </a:p>
          <a:p>
            <a:r>
              <a:rPr lang="en-US"/>
              <a:t>3. </a:t>
            </a:r>
            <a:r>
              <a:rPr lang="en-US" b="1"/>
              <a:t>Laboratory and Problem-Solving Simulations</a:t>
            </a:r>
            <a:endParaRPr lang="en-US"/>
          </a:p>
          <a:p>
            <a:pPr marL="171450" indent="-171450">
              <a:buFont typeface="Arial"/>
              <a:buChar char="•"/>
            </a:pPr>
            <a:r>
              <a:rPr lang="en-US" b="1"/>
              <a:t>Purpose</a:t>
            </a:r>
            <a:r>
              <a:rPr lang="en-US"/>
              <a:t>: To recreate the experience of a physics lab or provide structured problems for students to apply physics principles and solve.</a:t>
            </a:r>
            <a:endParaRPr lang="en-US">
              <a:cs typeface="Calibri"/>
            </a:endParaRPr>
          </a:p>
          <a:p>
            <a:pPr marL="171450" indent="-171450">
              <a:buFont typeface="Arial"/>
              <a:buChar char="•"/>
            </a:pPr>
            <a:r>
              <a:rPr lang="en-US" b="1"/>
              <a:t>Examples</a:t>
            </a:r>
            <a:r>
              <a:rPr lang="en-US"/>
              <a:t>:</a:t>
            </a:r>
            <a:endParaRPr lang="en-US">
              <a:cs typeface="Calibri"/>
            </a:endParaRPr>
          </a:p>
          <a:p>
            <a:pPr marL="628650" lvl="1" indent="-171450">
              <a:buFont typeface="Arial"/>
              <a:buChar char="•"/>
            </a:pPr>
            <a:r>
              <a:rPr lang="en-US"/>
              <a:t>Virtual labs for measuring acceleration due to gravity or conducting experiments on friction.</a:t>
            </a:r>
            <a:endParaRPr lang="en-US">
              <a:cs typeface="Calibri"/>
            </a:endParaRPr>
          </a:p>
          <a:p>
            <a:pPr marL="628650" lvl="1" indent="-171450">
              <a:buFont typeface="Arial"/>
              <a:buChar char="•"/>
            </a:pPr>
            <a:r>
              <a:rPr lang="en-US"/>
              <a:t>Kinematic problem-solving with adjustable initial velocities and angles to predict motion.</a:t>
            </a:r>
            <a:endParaRPr lang="en-US">
              <a:cs typeface="Calibri"/>
            </a:endParaRPr>
          </a:p>
          <a:p>
            <a:pPr lvl="1"/>
            <a:r>
              <a:rPr lang="en-US" b="1"/>
              <a:t>Includes Genres</a:t>
            </a:r>
            <a:r>
              <a:rPr lang="en-US"/>
              <a:t>:</a:t>
            </a:r>
            <a:endParaRPr lang="en-US">
              <a:cs typeface="Calibri"/>
            </a:endParaRPr>
          </a:p>
          <a:p>
            <a:pPr marL="171450" indent="-171450">
              <a:buFont typeface="Arial"/>
              <a:buChar char="•"/>
            </a:pPr>
            <a:r>
              <a:rPr lang="en-US"/>
              <a:t>Laboratory Simulations</a:t>
            </a:r>
            <a:endParaRPr lang="en-US">
              <a:cs typeface="Calibri"/>
            </a:endParaRPr>
          </a:p>
          <a:p>
            <a:pPr marL="171450" indent="-171450">
              <a:buFont typeface="Arial"/>
              <a:buChar char="•"/>
            </a:pPr>
            <a:r>
              <a:rPr lang="en-US"/>
              <a:t>Problem-Solving Simulations</a:t>
            </a:r>
            <a:endParaRPr lang="en-US">
              <a:cs typeface="Calibri"/>
            </a:endParaRPr>
          </a:p>
          <a:p>
            <a:r>
              <a:rPr lang="en-US"/>
              <a:t>4. </a:t>
            </a:r>
            <a:r>
              <a:rPr lang="en-US" b="1"/>
              <a:t>Gamified and Assessment Simulations</a:t>
            </a:r>
            <a:endParaRPr lang="en-US"/>
          </a:p>
          <a:p>
            <a:pPr marL="171450" indent="-171450">
              <a:buFont typeface="Arial"/>
              <a:buChar char="•"/>
            </a:pPr>
            <a:r>
              <a:rPr lang="en-US" b="1"/>
              <a:t>Purpose</a:t>
            </a:r>
            <a:r>
              <a:rPr lang="en-US"/>
              <a:t>: To engage students through interactive, game-like challenges or to assess their understanding of physics concepts in an interactive format.</a:t>
            </a:r>
            <a:endParaRPr lang="en-US">
              <a:cs typeface="Calibri"/>
            </a:endParaRPr>
          </a:p>
          <a:p>
            <a:pPr marL="171450" indent="-171450">
              <a:buFont typeface="Arial"/>
              <a:buChar char="•"/>
            </a:pPr>
            <a:r>
              <a:rPr lang="en-US" b="1"/>
              <a:t>Examples</a:t>
            </a:r>
            <a:r>
              <a:rPr lang="en-US"/>
              <a:t>:</a:t>
            </a:r>
            <a:endParaRPr lang="en-US">
              <a:cs typeface="Calibri"/>
            </a:endParaRPr>
          </a:p>
          <a:p>
            <a:pPr marL="628650" lvl="1" indent="-171450">
              <a:buFont typeface="Arial"/>
              <a:buChar char="•"/>
            </a:pPr>
            <a:r>
              <a:rPr lang="en-US"/>
              <a:t>Physics puzzles that incorporate energy conservation or mechanics.</a:t>
            </a:r>
            <a:endParaRPr lang="en-US">
              <a:cs typeface="Calibri"/>
            </a:endParaRPr>
          </a:p>
          <a:p>
            <a:pPr marL="628650" lvl="1" indent="-171450">
              <a:buFont typeface="Arial"/>
              <a:buChar char="•"/>
            </a:pPr>
            <a:r>
              <a:rPr lang="en-US"/>
              <a:t>Interactive quizzes with graph manipulations (e.g., velocity-time or displacement-time graphs).</a:t>
            </a:r>
            <a:endParaRPr lang="en-US">
              <a:cs typeface="Calibri"/>
            </a:endParaRPr>
          </a:p>
          <a:p>
            <a:pPr marL="628650" lvl="1" indent="-171450">
              <a:buFont typeface="Arial"/>
              <a:buChar char="•"/>
            </a:pPr>
            <a:r>
              <a:rPr lang="en-US"/>
              <a:t>Gamified environments where students advance by solving physics problems.</a:t>
            </a:r>
            <a:endParaRPr lang="en-US">
              <a:cs typeface="Calibri"/>
            </a:endParaRPr>
          </a:p>
          <a:p>
            <a:pPr lvl="1"/>
            <a:r>
              <a:rPr lang="en-US" b="1"/>
              <a:t>Includes Genres</a:t>
            </a:r>
            <a:r>
              <a:rPr lang="en-US"/>
              <a:t>:</a:t>
            </a:r>
            <a:endParaRPr lang="en-US">
              <a:cs typeface="Calibri"/>
            </a:endParaRPr>
          </a:p>
          <a:p>
            <a:pPr marL="171450" indent="-171450">
              <a:buFont typeface="Arial"/>
              <a:buChar char="•"/>
            </a:pPr>
            <a:r>
              <a:rPr lang="en-US"/>
              <a:t>Gamified Simulations</a:t>
            </a:r>
            <a:endParaRPr lang="en-US">
              <a:cs typeface="Calibri"/>
            </a:endParaRPr>
          </a:p>
          <a:p>
            <a:pPr marL="171450" indent="-171450">
              <a:buFont typeface="Arial"/>
              <a:buChar char="•"/>
            </a:pPr>
            <a:r>
              <a:rPr lang="en-US"/>
              <a:t>Assessment Simulations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25B8FDA-96F4-47AE-A4C0-155BFB71DCB5}" type="slidenum">
              <a:rPr lang="en-US"/>
              <a:t>11</a:t>
            </a:fld>
            <a:endParaRPr lang="en-US"/>
          </a:p>
        </p:txBody>
      </p:sp>
    </p:spTree>
    <p:extLst>
      <p:ext uri="{BB962C8B-B14F-4D97-AF65-F5344CB8AC3E}">
        <p14:creationId xmlns:p14="http://schemas.microsoft.com/office/powerpoint/2010/main" val="2079485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study of simple harmonic motions requires students to understand these graphs in relation to the movement of an object. As well as to see the relationship between each graph. This is made possible through the multiple representation: vectorial, pictorial and graphical.</a:t>
            </a:r>
          </a:p>
        </p:txBody>
      </p:sp>
      <p:sp>
        <p:nvSpPr>
          <p:cNvPr id="4" name="Slide Number Placeholder 3"/>
          <p:cNvSpPr>
            <a:spLocks noGrp="1"/>
          </p:cNvSpPr>
          <p:nvPr>
            <p:ph type="sldNum" sz="quarter" idx="5"/>
          </p:nvPr>
        </p:nvSpPr>
        <p:spPr/>
        <p:txBody>
          <a:bodyPr/>
          <a:lstStyle/>
          <a:p>
            <a:fld id="{A25B8FDA-96F4-47AE-A4C0-155BFB71DCB5}" type="slidenum">
              <a:rPr lang="en-SG" smtClean="0"/>
              <a:t>13</a:t>
            </a:fld>
            <a:endParaRPr lang="en-SG"/>
          </a:p>
        </p:txBody>
      </p:sp>
    </p:spTree>
    <p:extLst>
      <p:ext uri="{BB962C8B-B14F-4D97-AF65-F5344CB8AC3E}">
        <p14:creationId xmlns:p14="http://schemas.microsoft.com/office/powerpoint/2010/main" val="1526659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11/19/2024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tan_seng_kwang@moe.edu.s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s://www.geogebra.org/m/kq3e2qjk"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for.edu.sg/aisim" TargetMode="External"/><Relationship Id="rId2" Type="http://schemas.openxmlformats.org/officeDocument/2006/relationships/hyperlink" Target="https://for.edu.sg/apps" TargetMode="External"/><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vle.learning.moe.edu.sg/community-gallery/lesson/view/b582192d-1d30-488a-a846-93c34d69da85/cover"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40.png"/><Relationship Id="rId7"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5.png"/><Relationship Id="rId5" Type="http://schemas.openxmlformats.org/officeDocument/2006/relationships/image" Target="../media/image42.png"/><Relationship Id="rId10" Type="http://schemas.openxmlformats.org/officeDocument/2006/relationships/customXml" Target="../ink/ink2.xml"/><Relationship Id="rId4" Type="http://schemas.openxmlformats.org/officeDocument/2006/relationships/image" Target="../media/image41.png"/><Relationship Id="rId9"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p:cNvSpPr>
            <a:spLocks noGrp="1"/>
          </p:cNvSpPr>
          <p:nvPr>
            <p:ph type="ctrTitle"/>
          </p:nvPr>
        </p:nvSpPr>
        <p:spPr>
          <a:xfrm>
            <a:off x="1989522" y="1089994"/>
            <a:ext cx="8222018" cy="2345346"/>
          </a:xfrm>
        </p:spPr>
        <p:txBody>
          <a:bodyPr>
            <a:normAutofit/>
          </a:bodyPr>
          <a:lstStyle/>
          <a:p>
            <a:r>
              <a:rPr lang="en-US" sz="5200">
                <a:solidFill>
                  <a:schemeClr val="tx2"/>
                </a:solidFill>
                <a:ea typeface="+mj-lt"/>
                <a:cs typeface="+mj-lt"/>
              </a:rPr>
              <a:t>Interactive Simulations for Active Learning</a:t>
            </a:r>
            <a:endParaRPr lang="en-US" sz="5200">
              <a:solidFill>
                <a:schemeClr val="tx2"/>
              </a:solidFill>
            </a:endParaRPr>
          </a:p>
        </p:txBody>
      </p:sp>
      <p:sp>
        <p:nvSpPr>
          <p:cNvPr id="3" name="Subtitle 2"/>
          <p:cNvSpPr>
            <a:spLocks noGrp="1"/>
          </p:cNvSpPr>
          <p:nvPr>
            <p:ph type="subTitle" idx="1"/>
          </p:nvPr>
        </p:nvSpPr>
        <p:spPr>
          <a:xfrm>
            <a:off x="2795315" y="4349083"/>
            <a:ext cx="6978294" cy="1452837"/>
          </a:xfrm>
        </p:spPr>
        <p:txBody>
          <a:bodyPr vert="horz" lIns="91440" tIns="45720" rIns="91440" bIns="45720" rtlCol="0" anchor="t">
            <a:noAutofit/>
          </a:bodyPr>
          <a:lstStyle/>
          <a:p>
            <a:r>
              <a:rPr lang="en-US" sz="2800" dirty="0">
                <a:solidFill>
                  <a:schemeClr val="tx2"/>
                </a:solidFill>
                <a:latin typeface="Aptos Display"/>
              </a:rPr>
              <a:t>Tan Seng Kwang</a:t>
            </a:r>
            <a:endParaRPr lang="en-US" dirty="0">
              <a:solidFill>
                <a:schemeClr val="tx2"/>
              </a:solidFill>
            </a:endParaRPr>
          </a:p>
          <a:p>
            <a:r>
              <a:rPr lang="en-US" sz="2000" dirty="0">
                <a:solidFill>
                  <a:schemeClr val="tx2"/>
                </a:solidFill>
                <a:ea typeface="+mn-lt"/>
                <a:cs typeface="+mn-lt"/>
              </a:rPr>
              <a:t>🏫</a:t>
            </a:r>
            <a:r>
              <a:rPr lang="en-US" sz="2000" dirty="0">
                <a:solidFill>
                  <a:schemeClr val="tx2"/>
                </a:solidFill>
                <a:latin typeface="Aptos"/>
              </a:rPr>
              <a:t> </a:t>
            </a:r>
            <a:r>
              <a:rPr lang="en-US" sz="2000" dirty="0">
                <a:solidFill>
                  <a:schemeClr val="tx2"/>
                </a:solidFill>
                <a:latin typeface="Aptos Display"/>
              </a:rPr>
              <a:t>Temasek Junior College</a:t>
            </a:r>
            <a:endParaRPr lang="en-US" sz="2000" dirty="0">
              <a:solidFill>
                <a:schemeClr val="tx2"/>
              </a:solidFill>
            </a:endParaRPr>
          </a:p>
          <a:p>
            <a:r>
              <a:rPr lang="en-US" sz="2000">
                <a:solidFill>
                  <a:schemeClr val="tx2"/>
                </a:solidFill>
                <a:latin typeface="Aptos"/>
                <a:ea typeface="+mn-lt"/>
                <a:cs typeface="+mn-lt"/>
              </a:rPr>
              <a:t>📩 </a:t>
            </a:r>
            <a:r>
              <a:rPr lang="en-US" sz="2000" dirty="0">
                <a:solidFill>
                  <a:schemeClr val="tx2"/>
                </a:solidFill>
                <a:latin typeface="Aptos Display"/>
                <a:ea typeface="+mn-lt"/>
                <a:cs typeface="+mn-lt"/>
                <a:hlinkClick r:id="rId2">
                  <a:extLst>
                    <a:ext uri="{A12FA001-AC4F-418D-AE19-62706E023703}">
                      <ahyp:hlinkClr xmlns:ahyp="http://schemas.microsoft.com/office/drawing/2018/hyperlinkcolor" val="tx"/>
                    </a:ext>
                  </a:extLst>
                </a:hlinkClick>
              </a:rPr>
              <a:t>tan_seng_kwang@moe.edu.sg</a:t>
            </a:r>
            <a:endParaRPr lang="en-US"/>
          </a:p>
          <a:p>
            <a:r>
              <a:rPr lang="en-US" sz="2000" dirty="0">
                <a:solidFill>
                  <a:schemeClr val="tx2"/>
                </a:solidFill>
                <a:ea typeface="+mn-lt"/>
                <a:cs typeface="+mn-lt"/>
              </a:rPr>
              <a:t>🌐 </a:t>
            </a:r>
            <a:r>
              <a:rPr lang="en-US" sz="2000">
                <a:solidFill>
                  <a:schemeClr val="tx2"/>
                </a:solidFill>
                <a:latin typeface="Aptos Display"/>
              </a:rPr>
              <a:t>: physicslens.com</a:t>
            </a:r>
            <a:endParaRPr lang="en-US" sz="2000" dirty="0">
              <a:solidFill>
                <a:schemeClr val="tx2"/>
              </a:solidFill>
              <a:latin typeface="Aptos" panose="020B0004020202020204"/>
            </a:endParaRPr>
          </a:p>
          <a:p>
            <a:r>
              <a:rPr lang="en-US" sz="2000" dirty="0">
                <a:solidFill>
                  <a:srgbClr val="C00000"/>
                </a:solidFill>
                <a:latin typeface="IBM Plex Sans"/>
                <a:ea typeface="+mn-lt"/>
                <a:cs typeface="+mn-lt"/>
              </a:rPr>
              <a:t>Download this</a:t>
            </a:r>
            <a:r>
              <a:rPr lang="en-US" sz="2000" dirty="0">
                <a:solidFill>
                  <a:srgbClr val="C00000"/>
                </a:solidFill>
                <a:latin typeface="IBM Plex Sans"/>
              </a:rPr>
              <a:t> deck of slides at the website above</a:t>
            </a:r>
            <a:endParaRPr lang="en-US" sz="2000" dirty="0">
              <a:solidFill>
                <a:srgbClr val="C00000"/>
              </a:solidFill>
            </a:endParaRPr>
          </a:p>
          <a:p>
            <a:endParaRPr lang="en-US" sz="2800">
              <a:solidFill>
                <a:schemeClr val="tx2"/>
              </a:solidFill>
              <a:latin typeface="Aptos Display"/>
            </a:endParaRPr>
          </a:p>
        </p:txBody>
      </p:sp>
      <p:sp>
        <p:nvSpPr>
          <p:cNvPr id="4" name="Slide Number Placeholder 3">
            <a:extLst>
              <a:ext uri="{FF2B5EF4-FFF2-40B4-BE49-F238E27FC236}">
                <a16:creationId xmlns:a16="http://schemas.microsoft.com/office/drawing/2014/main" id="{E1F69954-B576-1932-149F-48FBD0B1EF5F}"/>
              </a:ext>
            </a:extLst>
          </p:cNvPr>
          <p:cNvSpPr>
            <a:spLocks noGrp="1"/>
          </p:cNvSpPr>
          <p:nvPr>
            <p:ph type="sldNum" sz="quarter" idx="12"/>
          </p:nvPr>
        </p:nvSpPr>
        <p:spPr/>
        <p:txBody>
          <a:bodyPr/>
          <a:lstStyle/>
          <a:p>
            <a:fld id="{330EA680-D336-4FF7-8B7A-9848BB0A1C32}" type="slidenum">
              <a:rPr lang="en-US" smtClean="0"/>
              <a:t>1</a:t>
            </a:fld>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2926B-A6DB-647C-A958-051A811748A5}"/>
              </a:ext>
            </a:extLst>
          </p:cNvPr>
          <p:cNvSpPr>
            <a:spLocks noGrp="1"/>
          </p:cNvSpPr>
          <p:nvPr>
            <p:ph type="title"/>
          </p:nvPr>
        </p:nvSpPr>
        <p:spPr/>
        <p:txBody>
          <a:bodyPr/>
          <a:lstStyle/>
          <a:p>
            <a:r>
              <a:rPr lang="en-US"/>
              <a:t>Types of Interactive Simulations</a:t>
            </a:r>
          </a:p>
        </p:txBody>
      </p:sp>
      <p:sp>
        <p:nvSpPr>
          <p:cNvPr id="3" name="Content Placeholder 2">
            <a:extLst>
              <a:ext uri="{FF2B5EF4-FFF2-40B4-BE49-F238E27FC236}">
                <a16:creationId xmlns:a16="http://schemas.microsoft.com/office/drawing/2014/main" id="{CB7C23AD-C5AE-88CD-D56B-28CA4935A058}"/>
              </a:ext>
            </a:extLst>
          </p:cNvPr>
          <p:cNvSpPr>
            <a:spLocks noGrp="1"/>
          </p:cNvSpPr>
          <p:nvPr>
            <p:ph idx="1"/>
          </p:nvPr>
        </p:nvSpPr>
        <p:spPr>
          <a:xfrm>
            <a:off x="838200" y="1825625"/>
            <a:ext cx="5859220" cy="4306888"/>
          </a:xfrm>
        </p:spPr>
        <p:txBody>
          <a:bodyPr vert="horz" lIns="91440" tIns="45720" rIns="91440" bIns="45720" rtlCol="0" anchor="t">
            <a:noAutofit/>
          </a:bodyPr>
          <a:lstStyle/>
          <a:p>
            <a:r>
              <a:rPr lang="en-US" sz="2000" b="1" dirty="0"/>
              <a:t>Concept </a:t>
            </a:r>
            <a:r>
              <a:rPr lang="en-US" sz="2000" b="1" dirty="0" err="1"/>
              <a:t>Visualisation</a:t>
            </a:r>
            <a:endParaRPr lang="en-US" sz="2000" b="1" dirty="0"/>
          </a:p>
          <a:p>
            <a:pPr lvl="1"/>
            <a:r>
              <a:rPr lang="en-US" sz="2000" dirty="0"/>
              <a:t>To help students understand and visualize abstract or hard-to-observe physics concepts and phenomena.</a:t>
            </a:r>
            <a:endParaRPr lang="en-US" sz="2000" b="1" dirty="0"/>
          </a:p>
          <a:p>
            <a:pPr marL="628650" lvl="1" indent="-171450">
              <a:buFont typeface="Arial"/>
              <a:buChar char="•"/>
            </a:pPr>
            <a:r>
              <a:rPr lang="en-US" sz="2000" dirty="0"/>
              <a:t>e.g. electric field visualization, wave behavior, microscopic views of particle collisions or thermodynamics.</a:t>
            </a:r>
            <a:endParaRPr lang="en-US" sz="2000" dirty="0">
              <a:cs typeface="Calibri"/>
            </a:endParaRPr>
          </a:p>
        </p:txBody>
      </p:sp>
      <p:pic>
        <p:nvPicPr>
          <p:cNvPr id="8" name="Picture 7">
            <a:extLst>
              <a:ext uri="{FF2B5EF4-FFF2-40B4-BE49-F238E27FC236}">
                <a16:creationId xmlns:a16="http://schemas.microsoft.com/office/drawing/2014/main" id="{561221C6-DCCF-3C66-08D1-4B21E5D09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141" y="1498092"/>
            <a:ext cx="3352800" cy="2212848"/>
          </a:xfrm>
          <a:prstGeom prst="rect">
            <a:avLst/>
          </a:prstGeom>
        </p:spPr>
      </p:pic>
      <p:sp>
        <p:nvSpPr>
          <p:cNvPr id="4" name="Slide Number Placeholder 3">
            <a:extLst>
              <a:ext uri="{FF2B5EF4-FFF2-40B4-BE49-F238E27FC236}">
                <a16:creationId xmlns:a16="http://schemas.microsoft.com/office/drawing/2014/main" id="{9562A963-FD18-839F-D4A2-87D7CD51FDF6}"/>
              </a:ext>
            </a:extLst>
          </p:cNvPr>
          <p:cNvSpPr>
            <a:spLocks noGrp="1"/>
          </p:cNvSpPr>
          <p:nvPr>
            <p:ph type="sldNum" sz="quarter" idx="12"/>
          </p:nvPr>
        </p:nvSpPr>
        <p:spPr/>
        <p:txBody>
          <a:bodyPr/>
          <a:lstStyle/>
          <a:p>
            <a:fld id="{330EA680-D336-4FF7-8B7A-9848BB0A1C32}" type="slidenum">
              <a:rPr lang="en-US" smtClean="0"/>
              <a:t>10</a:t>
            </a:fld>
            <a:endParaRPr lang="en-US"/>
          </a:p>
        </p:txBody>
      </p:sp>
      <p:sp>
        <p:nvSpPr>
          <p:cNvPr id="5" name="TextBox 4">
            <a:extLst>
              <a:ext uri="{FF2B5EF4-FFF2-40B4-BE49-F238E27FC236}">
                <a16:creationId xmlns:a16="http://schemas.microsoft.com/office/drawing/2014/main" id="{07BFDE4D-6CB7-8FA5-F911-31BC1AA4A00A}"/>
              </a:ext>
            </a:extLst>
          </p:cNvPr>
          <p:cNvSpPr txBox="1"/>
          <p:nvPr/>
        </p:nvSpPr>
        <p:spPr>
          <a:xfrm>
            <a:off x="7296912" y="3438144"/>
            <a:ext cx="423672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hlinkClick r:id="rId4"/>
              </a:rPr>
              <a:t>https://www.geogebra.org/m/kq3e2qjk</a:t>
            </a:r>
            <a:endParaRPr lang="en-US"/>
          </a:p>
          <a:p>
            <a:endParaRPr lang="en-US" dirty="0">
              <a:ea typeface="+mn-lt"/>
              <a:cs typeface="+mn-lt"/>
            </a:endParaRPr>
          </a:p>
        </p:txBody>
      </p:sp>
      <p:pic>
        <p:nvPicPr>
          <p:cNvPr id="7" name="Picture 6" descr="A diagram of a voltmeter&#10;&#10;Description automatically generated">
            <a:extLst>
              <a:ext uri="{FF2B5EF4-FFF2-40B4-BE49-F238E27FC236}">
                <a16:creationId xmlns:a16="http://schemas.microsoft.com/office/drawing/2014/main" id="{7F7814D0-BD5B-58A0-3EE9-BF339F87AFE1}"/>
              </a:ext>
            </a:extLst>
          </p:cNvPr>
          <p:cNvPicPr>
            <a:picLocks noChangeAspect="1"/>
          </p:cNvPicPr>
          <p:nvPr/>
        </p:nvPicPr>
        <p:blipFill>
          <a:blip r:embed="rId5"/>
          <a:stretch>
            <a:fillRect/>
          </a:stretch>
        </p:blipFill>
        <p:spPr>
          <a:xfrm>
            <a:off x="7466965" y="4003675"/>
            <a:ext cx="3888994" cy="2082800"/>
          </a:xfrm>
          <a:prstGeom prst="rect">
            <a:avLst/>
          </a:prstGeom>
        </p:spPr>
      </p:pic>
    </p:spTree>
    <p:extLst>
      <p:ext uri="{BB962C8B-B14F-4D97-AF65-F5344CB8AC3E}">
        <p14:creationId xmlns:p14="http://schemas.microsoft.com/office/powerpoint/2010/main" val="58173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05343-E448-5AB6-4F91-DAFB8FD7C4E3}"/>
              </a:ext>
            </a:extLst>
          </p:cNvPr>
          <p:cNvSpPr>
            <a:spLocks noGrp="1"/>
          </p:cNvSpPr>
          <p:nvPr>
            <p:ph type="title"/>
          </p:nvPr>
        </p:nvSpPr>
        <p:spPr/>
        <p:txBody>
          <a:bodyPr/>
          <a:lstStyle/>
          <a:p>
            <a:r>
              <a:rPr lang="en-US" dirty="0"/>
              <a:t>Types of Interactive Simulations</a:t>
            </a:r>
            <a:endParaRPr lang="en-SG" dirty="0"/>
          </a:p>
        </p:txBody>
      </p:sp>
      <p:pic>
        <p:nvPicPr>
          <p:cNvPr id="4" name="Bulbs in Parallel">
            <a:hlinkClick r:id="" action="ppaction://media"/>
            <a:extLst>
              <a:ext uri="{FF2B5EF4-FFF2-40B4-BE49-F238E27FC236}">
                <a16:creationId xmlns:a16="http://schemas.microsoft.com/office/drawing/2014/main" id="{9F2A4EB3-5044-CCCE-1D1C-00CBF3F69C4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811455" y="1399413"/>
            <a:ext cx="4791519" cy="2717610"/>
          </a:xfrm>
        </p:spPr>
      </p:pic>
      <p:sp>
        <p:nvSpPr>
          <p:cNvPr id="3" name="Slide Number Placeholder 2">
            <a:extLst>
              <a:ext uri="{FF2B5EF4-FFF2-40B4-BE49-F238E27FC236}">
                <a16:creationId xmlns:a16="http://schemas.microsoft.com/office/drawing/2014/main" id="{3D135C69-A8B7-D1C4-9416-44B53B35AE0E}"/>
              </a:ext>
            </a:extLst>
          </p:cNvPr>
          <p:cNvSpPr>
            <a:spLocks noGrp="1"/>
          </p:cNvSpPr>
          <p:nvPr>
            <p:ph type="sldNum" sz="quarter" idx="12"/>
          </p:nvPr>
        </p:nvSpPr>
        <p:spPr/>
        <p:txBody>
          <a:bodyPr/>
          <a:lstStyle/>
          <a:p>
            <a:fld id="{330EA680-D336-4FF7-8B7A-9848BB0A1C32}" type="slidenum">
              <a:rPr lang="en-US" smtClean="0"/>
              <a:t>11</a:t>
            </a:fld>
            <a:endParaRPr lang="en-US"/>
          </a:p>
        </p:txBody>
      </p:sp>
      <p:sp>
        <p:nvSpPr>
          <p:cNvPr id="6" name="Content Placeholder 2">
            <a:extLst>
              <a:ext uri="{FF2B5EF4-FFF2-40B4-BE49-F238E27FC236}">
                <a16:creationId xmlns:a16="http://schemas.microsoft.com/office/drawing/2014/main" id="{006E7D0C-43A9-A190-2467-6038AC3760B9}"/>
              </a:ext>
            </a:extLst>
          </p:cNvPr>
          <p:cNvSpPr txBox="1">
            <a:spLocks/>
          </p:cNvSpPr>
          <p:nvPr/>
        </p:nvSpPr>
        <p:spPr>
          <a:xfrm>
            <a:off x="838200" y="1825625"/>
            <a:ext cx="5742380"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Concept </a:t>
            </a:r>
            <a:r>
              <a:rPr lang="en-US" sz="2000" b="1" err="1"/>
              <a:t>Visualisation</a:t>
            </a:r>
            <a:endParaRPr lang="en-US" sz="2000" b="1"/>
          </a:p>
          <a:p>
            <a:pPr lvl="1"/>
            <a:r>
              <a:rPr lang="en-US" sz="2000" dirty="0"/>
              <a:t>To help students understand and visualize abstract or hard-to-observe physics concepts and phenomena.</a:t>
            </a:r>
            <a:endParaRPr lang="en-US" sz="2000" b="1"/>
          </a:p>
          <a:p>
            <a:pPr marL="628650" lvl="1" indent="-171450">
              <a:buFont typeface="Arial"/>
              <a:buChar char="•"/>
            </a:pPr>
            <a:r>
              <a:rPr lang="en-US" sz="2000" dirty="0"/>
              <a:t>e.g. electric field visualization, wave behavior, microscopic views of particle collisions or thermodynamics.</a:t>
            </a:r>
            <a:endParaRPr lang="en-US" sz="2000" dirty="0">
              <a:cs typeface="Calibri"/>
            </a:endParaRPr>
          </a:p>
          <a:p>
            <a:r>
              <a:rPr lang="en-US" sz="2000" b="1" dirty="0">
                <a:cs typeface="Calibri"/>
              </a:rPr>
              <a:t>Exploratory Laboratory</a:t>
            </a:r>
            <a:endParaRPr lang="en-US" dirty="0"/>
          </a:p>
          <a:p>
            <a:pPr lvl="1"/>
            <a:r>
              <a:rPr lang="en-US" sz="2000" dirty="0">
                <a:cs typeface="Calibri"/>
              </a:rPr>
              <a:t>To recreate the experience of a physics lab (often under ideal conditions) or provide structured problems for students to apply physics principles and solve</a:t>
            </a:r>
            <a:endParaRPr lang="en-US" dirty="0"/>
          </a:p>
          <a:p>
            <a:pPr lvl="1"/>
            <a:r>
              <a:rPr lang="en-US" sz="2000" dirty="0">
                <a:cs typeface="Calibri"/>
              </a:rPr>
              <a:t>e.g. virtual circuits, bridge force distribution with adjustable loads, collision carts.</a:t>
            </a:r>
            <a:endParaRPr lang="en-US" dirty="0"/>
          </a:p>
          <a:p>
            <a:pPr marL="628650" lvl="1" indent="-171450">
              <a:buFont typeface="Arial"/>
              <a:buChar char="•"/>
            </a:pPr>
            <a:endParaRPr lang="en-US" sz="2000" dirty="0">
              <a:cs typeface="Calibri"/>
            </a:endParaRPr>
          </a:p>
        </p:txBody>
      </p:sp>
      <p:pic>
        <p:nvPicPr>
          <p:cNvPr id="7" name="Picture 6" descr="A screenshot of a computer&#10;&#10;Description automatically generated">
            <a:extLst>
              <a:ext uri="{FF2B5EF4-FFF2-40B4-BE49-F238E27FC236}">
                <a16:creationId xmlns:a16="http://schemas.microsoft.com/office/drawing/2014/main" id="{D2128B26-EA64-089E-55B7-4DE96169CA0F}"/>
              </a:ext>
            </a:extLst>
          </p:cNvPr>
          <p:cNvPicPr>
            <a:picLocks noChangeAspect="1"/>
          </p:cNvPicPr>
          <p:nvPr/>
        </p:nvPicPr>
        <p:blipFill>
          <a:blip r:embed="rId5"/>
          <a:stretch>
            <a:fillRect/>
          </a:stretch>
        </p:blipFill>
        <p:spPr>
          <a:xfrm>
            <a:off x="7395491" y="4254500"/>
            <a:ext cx="3630367" cy="2470150"/>
          </a:xfrm>
          <a:prstGeom prst="rect">
            <a:avLst/>
          </a:prstGeom>
        </p:spPr>
      </p:pic>
    </p:spTree>
    <p:extLst>
      <p:ext uri="{BB962C8B-B14F-4D97-AF65-F5344CB8AC3E}">
        <p14:creationId xmlns:p14="http://schemas.microsoft.com/office/powerpoint/2010/main" val="101066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A2E57-94BE-2740-EC5D-B833F9610EA3}"/>
              </a:ext>
            </a:extLst>
          </p:cNvPr>
          <p:cNvSpPr>
            <a:spLocks noGrp="1"/>
          </p:cNvSpPr>
          <p:nvPr>
            <p:ph type="title"/>
          </p:nvPr>
        </p:nvSpPr>
        <p:spPr/>
        <p:txBody>
          <a:bodyPr/>
          <a:lstStyle/>
          <a:p>
            <a:r>
              <a:rPr lang="en-US"/>
              <a:t>Commonly used simulation libraries</a:t>
            </a:r>
          </a:p>
        </p:txBody>
      </p:sp>
      <p:pic>
        <p:nvPicPr>
          <p:cNvPr id="6" name="Picture 5">
            <a:extLst>
              <a:ext uri="{FF2B5EF4-FFF2-40B4-BE49-F238E27FC236}">
                <a16:creationId xmlns:a16="http://schemas.microsoft.com/office/drawing/2014/main" id="{42C5F049-715B-52E3-36BB-D236F2FE16DE}"/>
              </a:ext>
            </a:extLst>
          </p:cNvPr>
          <p:cNvPicPr>
            <a:picLocks noChangeAspect="1"/>
          </p:cNvPicPr>
          <p:nvPr/>
        </p:nvPicPr>
        <p:blipFill>
          <a:blip r:embed="rId2"/>
          <a:stretch>
            <a:fillRect/>
          </a:stretch>
        </p:blipFill>
        <p:spPr>
          <a:xfrm>
            <a:off x="995588" y="1568375"/>
            <a:ext cx="4293581" cy="1966736"/>
          </a:xfrm>
          <a:prstGeom prst="rect">
            <a:avLst/>
          </a:prstGeom>
        </p:spPr>
      </p:pic>
      <p:pic>
        <p:nvPicPr>
          <p:cNvPr id="7" name="Picture 6">
            <a:extLst>
              <a:ext uri="{FF2B5EF4-FFF2-40B4-BE49-F238E27FC236}">
                <a16:creationId xmlns:a16="http://schemas.microsoft.com/office/drawing/2014/main" id="{5B087A52-7E8A-1A8F-CD75-1138C5850109}"/>
              </a:ext>
            </a:extLst>
          </p:cNvPr>
          <p:cNvPicPr>
            <a:picLocks noChangeAspect="1"/>
          </p:cNvPicPr>
          <p:nvPr/>
        </p:nvPicPr>
        <p:blipFill>
          <a:blip r:embed="rId3"/>
          <a:stretch>
            <a:fillRect/>
          </a:stretch>
        </p:blipFill>
        <p:spPr>
          <a:xfrm>
            <a:off x="5554753" y="1883318"/>
            <a:ext cx="3880213" cy="1370623"/>
          </a:xfrm>
          <a:prstGeom prst="rect">
            <a:avLst/>
          </a:prstGeom>
        </p:spPr>
      </p:pic>
      <p:pic>
        <p:nvPicPr>
          <p:cNvPr id="8" name="Picture 7">
            <a:extLst>
              <a:ext uri="{FF2B5EF4-FFF2-40B4-BE49-F238E27FC236}">
                <a16:creationId xmlns:a16="http://schemas.microsoft.com/office/drawing/2014/main" id="{554E8760-EAF1-7FD2-EBED-B7DA4CA3A99F}"/>
              </a:ext>
            </a:extLst>
          </p:cNvPr>
          <p:cNvPicPr>
            <a:picLocks noChangeAspect="1"/>
          </p:cNvPicPr>
          <p:nvPr/>
        </p:nvPicPr>
        <p:blipFill>
          <a:blip r:embed="rId4"/>
          <a:stretch>
            <a:fillRect/>
          </a:stretch>
        </p:blipFill>
        <p:spPr>
          <a:xfrm>
            <a:off x="2381476" y="3425577"/>
            <a:ext cx="3291011" cy="1339703"/>
          </a:xfrm>
          <a:prstGeom prst="rect">
            <a:avLst/>
          </a:prstGeom>
        </p:spPr>
      </p:pic>
      <p:pic>
        <p:nvPicPr>
          <p:cNvPr id="10" name="Picture 9">
            <a:extLst>
              <a:ext uri="{FF2B5EF4-FFF2-40B4-BE49-F238E27FC236}">
                <a16:creationId xmlns:a16="http://schemas.microsoft.com/office/drawing/2014/main" id="{65E40A95-E04B-5B75-0E53-1C345E115969}"/>
              </a:ext>
            </a:extLst>
          </p:cNvPr>
          <p:cNvPicPr>
            <a:picLocks noChangeAspect="1"/>
          </p:cNvPicPr>
          <p:nvPr/>
        </p:nvPicPr>
        <p:blipFill>
          <a:blip r:embed="rId5"/>
          <a:stretch>
            <a:fillRect/>
          </a:stretch>
        </p:blipFill>
        <p:spPr>
          <a:xfrm>
            <a:off x="6315002" y="3462898"/>
            <a:ext cx="3652392" cy="1056477"/>
          </a:xfrm>
          <a:prstGeom prst="rect">
            <a:avLst/>
          </a:prstGeom>
        </p:spPr>
      </p:pic>
      <p:pic>
        <p:nvPicPr>
          <p:cNvPr id="11" name="Picture 10">
            <a:extLst>
              <a:ext uri="{FF2B5EF4-FFF2-40B4-BE49-F238E27FC236}">
                <a16:creationId xmlns:a16="http://schemas.microsoft.com/office/drawing/2014/main" id="{3E68585D-E166-54AA-7001-EDB65E24230A}"/>
              </a:ext>
            </a:extLst>
          </p:cNvPr>
          <p:cNvPicPr>
            <a:picLocks noChangeAspect="1"/>
          </p:cNvPicPr>
          <p:nvPr/>
        </p:nvPicPr>
        <p:blipFill>
          <a:blip r:embed="rId6"/>
          <a:stretch>
            <a:fillRect/>
          </a:stretch>
        </p:blipFill>
        <p:spPr>
          <a:xfrm>
            <a:off x="1753235" y="4869042"/>
            <a:ext cx="3652392" cy="1300473"/>
          </a:xfrm>
          <a:prstGeom prst="rect">
            <a:avLst/>
          </a:prstGeom>
        </p:spPr>
      </p:pic>
      <p:pic>
        <p:nvPicPr>
          <p:cNvPr id="14" name="Picture 13">
            <a:extLst>
              <a:ext uri="{FF2B5EF4-FFF2-40B4-BE49-F238E27FC236}">
                <a16:creationId xmlns:a16="http://schemas.microsoft.com/office/drawing/2014/main" id="{F8B23E45-3A4E-09A2-B01B-BD79C2E564BA}"/>
              </a:ext>
            </a:extLst>
          </p:cNvPr>
          <p:cNvPicPr>
            <a:picLocks noChangeAspect="1"/>
          </p:cNvPicPr>
          <p:nvPr/>
        </p:nvPicPr>
        <p:blipFill>
          <a:blip r:embed="rId7"/>
          <a:stretch>
            <a:fillRect/>
          </a:stretch>
        </p:blipFill>
        <p:spPr>
          <a:xfrm>
            <a:off x="5859128" y="4669470"/>
            <a:ext cx="5395950" cy="713362"/>
          </a:xfrm>
          <a:prstGeom prst="rect">
            <a:avLst/>
          </a:prstGeom>
        </p:spPr>
      </p:pic>
      <p:pic>
        <p:nvPicPr>
          <p:cNvPr id="17" name="Picture 16">
            <a:extLst>
              <a:ext uri="{FF2B5EF4-FFF2-40B4-BE49-F238E27FC236}">
                <a16:creationId xmlns:a16="http://schemas.microsoft.com/office/drawing/2014/main" id="{A4C7C913-0899-A657-471E-6C7030444AE8}"/>
              </a:ext>
            </a:extLst>
          </p:cNvPr>
          <p:cNvPicPr>
            <a:picLocks noChangeAspect="1"/>
          </p:cNvPicPr>
          <p:nvPr/>
        </p:nvPicPr>
        <p:blipFill>
          <a:blip r:embed="rId8"/>
          <a:stretch>
            <a:fillRect/>
          </a:stretch>
        </p:blipFill>
        <p:spPr>
          <a:xfrm>
            <a:off x="5859128" y="5638825"/>
            <a:ext cx="3834321" cy="713362"/>
          </a:xfrm>
          <a:prstGeom prst="rect">
            <a:avLst/>
          </a:prstGeom>
        </p:spPr>
      </p:pic>
      <p:sp>
        <p:nvSpPr>
          <p:cNvPr id="3" name="TextBox 2">
            <a:extLst>
              <a:ext uri="{FF2B5EF4-FFF2-40B4-BE49-F238E27FC236}">
                <a16:creationId xmlns:a16="http://schemas.microsoft.com/office/drawing/2014/main" id="{889E210B-9046-4B74-DA80-2AD1C1B2FDDE}"/>
              </a:ext>
            </a:extLst>
          </p:cNvPr>
          <p:cNvSpPr txBox="1"/>
          <p:nvPr/>
        </p:nvSpPr>
        <p:spPr>
          <a:xfrm>
            <a:off x="3275371" y="6489291"/>
            <a:ext cx="6157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Sometimes I just can't find the simulation I want...</a:t>
            </a:r>
          </a:p>
        </p:txBody>
      </p:sp>
      <p:sp>
        <p:nvSpPr>
          <p:cNvPr id="4" name="Slide Number Placeholder 3">
            <a:extLst>
              <a:ext uri="{FF2B5EF4-FFF2-40B4-BE49-F238E27FC236}">
                <a16:creationId xmlns:a16="http://schemas.microsoft.com/office/drawing/2014/main" id="{415147F0-2BB4-A05B-AF42-EEE45BF5B32B}"/>
              </a:ext>
            </a:extLst>
          </p:cNvPr>
          <p:cNvSpPr>
            <a:spLocks noGrp="1"/>
          </p:cNvSpPr>
          <p:nvPr>
            <p:ph type="sldNum" sz="quarter" idx="12"/>
          </p:nvPr>
        </p:nvSpPr>
        <p:spPr/>
        <p:txBody>
          <a:bodyPr/>
          <a:lstStyle/>
          <a:p>
            <a:fld id="{330EA680-D336-4FF7-8B7A-9848BB0A1C32}" type="slidenum">
              <a:rPr lang="en-US" smtClean="0"/>
              <a:t>12</a:t>
            </a:fld>
            <a:endParaRPr lang="en-US"/>
          </a:p>
        </p:txBody>
      </p:sp>
    </p:spTree>
    <p:extLst>
      <p:ext uri="{BB962C8B-B14F-4D97-AF65-F5344CB8AC3E}">
        <p14:creationId xmlns:p14="http://schemas.microsoft.com/office/powerpoint/2010/main" val="114524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E124E-CB76-F406-40E9-E15841D0B673}"/>
              </a:ext>
            </a:extLst>
          </p:cNvPr>
          <p:cNvSpPr>
            <a:spLocks noGrp="1"/>
          </p:cNvSpPr>
          <p:nvPr>
            <p:ph type="title"/>
          </p:nvPr>
        </p:nvSpPr>
        <p:spPr>
          <a:xfrm>
            <a:off x="838200" y="365125"/>
            <a:ext cx="10515600" cy="742858"/>
          </a:xfrm>
        </p:spPr>
        <p:txBody>
          <a:bodyPr>
            <a:normAutofit/>
          </a:bodyPr>
          <a:lstStyle/>
          <a:p>
            <a:r>
              <a:rPr lang="en-US" sz="3600"/>
              <a:t>Factors promoting engaged exploration with simulations</a:t>
            </a:r>
          </a:p>
        </p:txBody>
      </p:sp>
      <p:sp>
        <p:nvSpPr>
          <p:cNvPr id="3" name="Content Placeholder 2">
            <a:extLst>
              <a:ext uri="{FF2B5EF4-FFF2-40B4-BE49-F238E27FC236}">
                <a16:creationId xmlns:a16="http://schemas.microsoft.com/office/drawing/2014/main" id="{E1DE584F-02D0-D9CF-6361-80DFCFF539AC}"/>
              </a:ext>
            </a:extLst>
          </p:cNvPr>
          <p:cNvSpPr>
            <a:spLocks noGrp="1"/>
          </p:cNvSpPr>
          <p:nvPr>
            <p:ph idx="1"/>
          </p:nvPr>
        </p:nvSpPr>
        <p:spPr>
          <a:xfrm>
            <a:off x="1022725" y="1165601"/>
            <a:ext cx="7030332" cy="4992590"/>
          </a:xfrm>
        </p:spPr>
        <p:txBody>
          <a:bodyPr vert="horz" lIns="91440" tIns="45720" rIns="91440" bIns="45720" rtlCol="0" anchor="t">
            <a:noAutofit/>
          </a:bodyPr>
          <a:lstStyle/>
          <a:p>
            <a:pPr marL="514350" indent="-514350">
              <a:lnSpc>
                <a:spcPct val="100000"/>
              </a:lnSpc>
              <a:buAutoNum type="arabicParenR"/>
            </a:pPr>
            <a:r>
              <a:rPr lang="en-SG" sz="1600" b="1"/>
              <a:t>High Interactivity</a:t>
            </a:r>
            <a:r>
              <a:rPr lang="en-SG" sz="1600"/>
              <a:t>: Real-time feedback and user control over variables allow students to explore actively and make immediate observations.</a:t>
            </a:r>
            <a:endParaRPr lang="en-US"/>
          </a:p>
          <a:p>
            <a:pPr marL="514350" indent="-514350">
              <a:lnSpc>
                <a:spcPct val="100000"/>
              </a:lnSpc>
              <a:buAutoNum type="arabicParenR"/>
            </a:pPr>
            <a:r>
              <a:rPr lang="en-SG" sz="1600" b="1"/>
              <a:t>Affordances</a:t>
            </a:r>
            <a:r>
              <a:rPr lang="en-SG" sz="1600"/>
              <a:t>: Features within the simulation, such as adjustable parameters and measurement tools, encourage students to take productive actions relevant to learning goals.</a:t>
            </a:r>
          </a:p>
          <a:p>
            <a:pPr marL="514350" indent="-514350">
              <a:lnSpc>
                <a:spcPct val="100000"/>
              </a:lnSpc>
              <a:buAutoNum type="arabicParenR"/>
            </a:pPr>
            <a:r>
              <a:rPr lang="en-SG" sz="1600" b="1"/>
              <a:t>Constraints</a:t>
            </a:r>
            <a:r>
              <a:rPr lang="en-SG" sz="1600"/>
              <a:t>: Limitations within the simulation restrict students from unproductive or overly complex actions, focusing exploration on essential concepts.</a:t>
            </a:r>
          </a:p>
          <a:p>
            <a:pPr marL="514350" indent="-514350">
              <a:lnSpc>
                <a:spcPct val="100000"/>
              </a:lnSpc>
              <a:buAutoNum type="arabicParenR"/>
            </a:pPr>
            <a:r>
              <a:rPr lang="en-SG" sz="1600" b="1"/>
              <a:t>Multiple Representations</a:t>
            </a:r>
            <a:r>
              <a:rPr lang="en-SG" sz="1600"/>
              <a:t>: Simulations provide various visual representations that aid students in drawing connections across concepts and phenomena.</a:t>
            </a:r>
          </a:p>
          <a:p>
            <a:pPr marL="514350" indent="-514350">
              <a:lnSpc>
                <a:spcPct val="100000"/>
              </a:lnSpc>
              <a:buAutoNum type="arabicParenR"/>
            </a:pPr>
            <a:r>
              <a:rPr lang="en-SG" sz="1600" b="1"/>
              <a:t>Implicit Scaffolding</a:t>
            </a:r>
            <a:r>
              <a:rPr lang="en-SG" sz="1600"/>
              <a:t>: The design implicitly guides students’ exploration by balancing ease of use with challenge, helping them focus on the relevant aspects of the phenomena.</a:t>
            </a:r>
          </a:p>
          <a:p>
            <a:pPr marL="514350" indent="-514350">
              <a:lnSpc>
                <a:spcPct val="100000"/>
              </a:lnSpc>
              <a:buAutoNum type="arabicParenR"/>
            </a:pPr>
            <a:r>
              <a:rPr lang="en-SG" sz="1600" b="1"/>
              <a:t>Encouragement of Independent Inquiry</a:t>
            </a:r>
            <a:r>
              <a:rPr lang="en-SG" sz="1600"/>
              <a:t>: Open-ended questions prompt students to explore freely rather than follow a rigid sequence, allowing them to ask and answer their own questions.</a:t>
            </a:r>
          </a:p>
        </p:txBody>
      </p:sp>
      <p:sp>
        <p:nvSpPr>
          <p:cNvPr id="6" name="TextBox 5">
            <a:extLst>
              <a:ext uri="{FF2B5EF4-FFF2-40B4-BE49-F238E27FC236}">
                <a16:creationId xmlns:a16="http://schemas.microsoft.com/office/drawing/2014/main" id="{98A36EAD-5C06-8E06-1034-1D7D3CEF90B8}"/>
              </a:ext>
            </a:extLst>
          </p:cNvPr>
          <p:cNvSpPr txBox="1"/>
          <p:nvPr/>
        </p:nvSpPr>
        <p:spPr>
          <a:xfrm>
            <a:off x="655320" y="6159867"/>
            <a:ext cx="10878954" cy="461665"/>
          </a:xfrm>
          <a:prstGeom prst="rect">
            <a:avLst/>
          </a:prstGeom>
          <a:noFill/>
        </p:spPr>
        <p:txBody>
          <a:bodyPr wrap="square">
            <a:spAutoFit/>
          </a:bodyPr>
          <a:lstStyle/>
          <a:p>
            <a:r>
              <a:rPr lang="en-SG" sz="1200" b="0" i="0" err="1">
                <a:solidFill>
                  <a:srgbClr val="222222"/>
                </a:solidFill>
                <a:effectLst/>
                <a:latin typeface="Arial" panose="020B0604020202020204" pitchFamily="34" charset="0"/>
              </a:rPr>
              <a:t>Podolefsky</a:t>
            </a:r>
            <a:r>
              <a:rPr lang="en-SG" sz="1200" b="0" i="0">
                <a:solidFill>
                  <a:srgbClr val="222222"/>
                </a:solidFill>
                <a:effectLst/>
                <a:latin typeface="Arial" panose="020B0604020202020204" pitchFamily="34" charset="0"/>
              </a:rPr>
              <a:t>, N. S., Perkins, K. K., &amp; Adams, W. K. (2010). Factors promoting engaged exploration with computer simulations. </a:t>
            </a:r>
            <a:r>
              <a:rPr lang="en-SG" sz="1200" b="0" i="1">
                <a:solidFill>
                  <a:srgbClr val="222222"/>
                </a:solidFill>
                <a:effectLst/>
                <a:latin typeface="Arial" panose="020B0604020202020204" pitchFamily="34" charset="0"/>
              </a:rPr>
              <a:t>Physical Review Special Topics—Physics Education Research</a:t>
            </a:r>
            <a:r>
              <a:rPr lang="en-SG" sz="1200" b="0" i="0">
                <a:solidFill>
                  <a:srgbClr val="222222"/>
                </a:solidFill>
                <a:effectLst/>
                <a:latin typeface="Arial" panose="020B0604020202020204" pitchFamily="34" charset="0"/>
              </a:rPr>
              <a:t>, </a:t>
            </a:r>
            <a:r>
              <a:rPr lang="en-SG" sz="1200" b="0" i="1">
                <a:solidFill>
                  <a:srgbClr val="222222"/>
                </a:solidFill>
                <a:effectLst/>
                <a:latin typeface="Arial" panose="020B0604020202020204" pitchFamily="34" charset="0"/>
              </a:rPr>
              <a:t>6</a:t>
            </a:r>
            <a:r>
              <a:rPr lang="en-SG" sz="1200" b="0" i="0">
                <a:solidFill>
                  <a:srgbClr val="222222"/>
                </a:solidFill>
                <a:effectLst/>
                <a:latin typeface="Arial" panose="020B0604020202020204" pitchFamily="34" charset="0"/>
              </a:rPr>
              <a:t>(2), 020117.</a:t>
            </a:r>
            <a:endParaRPr lang="en-US" sz="1200"/>
          </a:p>
        </p:txBody>
      </p:sp>
      <p:pic>
        <p:nvPicPr>
          <p:cNvPr id="8" name="Picture 7" descr="A diagram of a graph&#10;&#10;Description automatically generated with medium confidence">
            <a:extLst>
              <a:ext uri="{FF2B5EF4-FFF2-40B4-BE49-F238E27FC236}">
                <a16:creationId xmlns:a16="http://schemas.microsoft.com/office/drawing/2014/main" id="{E19D0DB6-02D5-31C8-C749-FC759F6E0E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6523" y="1121329"/>
            <a:ext cx="3277751" cy="4108115"/>
          </a:xfrm>
          <a:prstGeom prst="rect">
            <a:avLst/>
          </a:prstGeom>
        </p:spPr>
      </p:pic>
      <p:sp>
        <p:nvSpPr>
          <p:cNvPr id="10" name="TextBox 9">
            <a:extLst>
              <a:ext uri="{FF2B5EF4-FFF2-40B4-BE49-F238E27FC236}">
                <a16:creationId xmlns:a16="http://schemas.microsoft.com/office/drawing/2014/main" id="{AC0DF6E4-07E8-FD2C-4150-2CDE0F4BE01F}"/>
              </a:ext>
            </a:extLst>
          </p:cNvPr>
          <p:cNvSpPr txBox="1"/>
          <p:nvPr/>
        </p:nvSpPr>
        <p:spPr>
          <a:xfrm>
            <a:off x="8465243" y="5293263"/>
            <a:ext cx="2888556" cy="369332"/>
          </a:xfrm>
          <a:prstGeom prst="rect">
            <a:avLst/>
          </a:prstGeom>
          <a:noFill/>
        </p:spPr>
        <p:txBody>
          <a:bodyPr wrap="square">
            <a:spAutoFit/>
          </a:bodyPr>
          <a:lstStyle/>
          <a:p>
            <a:r>
              <a:rPr lang="en-SG" b="1" i="0">
                <a:solidFill>
                  <a:srgbClr val="48426D"/>
                </a:solidFill>
                <a:effectLst/>
                <a:latin typeface="IBM Plex Sans" panose="020F0502020204030204" pitchFamily="34" charset="0"/>
              </a:rPr>
              <a:t>https://</a:t>
            </a:r>
            <a:r>
              <a:rPr lang="en-SG" b="1" i="0" err="1">
                <a:solidFill>
                  <a:srgbClr val="48426D"/>
                </a:solidFill>
                <a:effectLst/>
                <a:latin typeface="IBM Plex Sans" panose="020F0502020204030204" pitchFamily="34" charset="0"/>
              </a:rPr>
              <a:t>for.edu.sg</a:t>
            </a:r>
            <a:r>
              <a:rPr lang="en-SG" b="1" i="0">
                <a:solidFill>
                  <a:srgbClr val="48426D"/>
                </a:solidFill>
                <a:effectLst/>
                <a:latin typeface="IBM Plex Sans" panose="020F0502020204030204" pitchFamily="34" charset="0"/>
              </a:rPr>
              <a:t>/</a:t>
            </a:r>
            <a:r>
              <a:rPr lang="en-SG" b="1" i="0" err="1">
                <a:solidFill>
                  <a:srgbClr val="48426D"/>
                </a:solidFill>
                <a:effectLst/>
                <a:latin typeface="IBM Plex Sans" panose="020F0502020204030204" pitchFamily="34" charset="0"/>
              </a:rPr>
              <a:t>shm</a:t>
            </a:r>
            <a:endParaRPr lang="en-US" b="1"/>
          </a:p>
        </p:txBody>
      </p:sp>
      <p:sp>
        <p:nvSpPr>
          <p:cNvPr id="4" name="Slide Number Placeholder 3">
            <a:extLst>
              <a:ext uri="{FF2B5EF4-FFF2-40B4-BE49-F238E27FC236}">
                <a16:creationId xmlns:a16="http://schemas.microsoft.com/office/drawing/2014/main" id="{05DBBC25-789C-8B1D-5AD6-A417601A13E7}"/>
              </a:ext>
            </a:extLst>
          </p:cNvPr>
          <p:cNvSpPr>
            <a:spLocks noGrp="1"/>
          </p:cNvSpPr>
          <p:nvPr>
            <p:ph type="sldNum" sz="quarter" idx="12"/>
          </p:nvPr>
        </p:nvSpPr>
        <p:spPr/>
        <p:txBody>
          <a:bodyPr/>
          <a:lstStyle/>
          <a:p>
            <a:fld id="{330EA680-D336-4FF7-8B7A-9848BB0A1C32}" type="slidenum">
              <a:rPr lang="en-US" smtClean="0"/>
              <a:t>13</a:t>
            </a:fld>
            <a:endParaRPr lang="en-US"/>
          </a:p>
        </p:txBody>
      </p:sp>
    </p:spTree>
    <p:extLst>
      <p:ext uri="{BB962C8B-B14F-4D97-AF65-F5344CB8AC3E}">
        <p14:creationId xmlns:p14="http://schemas.microsoft.com/office/powerpoint/2010/main" val="114205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05343-E448-5AB6-4F91-DAFB8FD7C4E3}"/>
              </a:ext>
            </a:extLst>
          </p:cNvPr>
          <p:cNvSpPr>
            <a:spLocks noGrp="1"/>
          </p:cNvSpPr>
          <p:nvPr>
            <p:ph type="title"/>
          </p:nvPr>
        </p:nvSpPr>
        <p:spPr>
          <a:xfrm>
            <a:off x="838200" y="365126"/>
            <a:ext cx="10515600" cy="813970"/>
          </a:xfrm>
        </p:spPr>
        <p:txBody>
          <a:bodyPr/>
          <a:lstStyle/>
          <a:p>
            <a:r>
              <a:rPr lang="en-SG"/>
              <a:t>Presenting investigative problems</a:t>
            </a:r>
            <a:endParaRPr lang="en-US"/>
          </a:p>
        </p:txBody>
      </p:sp>
      <p:sp>
        <p:nvSpPr>
          <p:cNvPr id="4" name="TextBox 3">
            <a:extLst>
              <a:ext uri="{FF2B5EF4-FFF2-40B4-BE49-F238E27FC236}">
                <a16:creationId xmlns:a16="http://schemas.microsoft.com/office/drawing/2014/main" id="{87672F0E-6835-1ADD-0880-1E5E7A2D9361}"/>
              </a:ext>
            </a:extLst>
          </p:cNvPr>
          <p:cNvSpPr txBox="1"/>
          <p:nvPr/>
        </p:nvSpPr>
        <p:spPr>
          <a:xfrm>
            <a:off x="7191676" y="6158370"/>
            <a:ext cx="3873366" cy="369332"/>
          </a:xfrm>
          <a:prstGeom prst="rect">
            <a:avLst/>
          </a:prstGeom>
          <a:noFill/>
        </p:spPr>
        <p:txBody>
          <a:bodyPr wrap="square">
            <a:spAutoFit/>
          </a:bodyPr>
          <a:lstStyle/>
          <a:p>
            <a:r>
              <a:rPr lang="en-SG" b="1" i="0">
                <a:solidFill>
                  <a:srgbClr val="48426D"/>
                </a:solidFill>
                <a:effectLst/>
                <a:latin typeface="IBM Plex Sans" panose="020B0503050203000203" pitchFamily="34" charset="0"/>
              </a:rPr>
              <a:t>https://</a:t>
            </a:r>
            <a:r>
              <a:rPr lang="en-SG" b="1" i="0" err="1">
                <a:solidFill>
                  <a:srgbClr val="48426D"/>
                </a:solidFill>
                <a:effectLst/>
                <a:latin typeface="IBM Plex Sans" panose="020B0503050203000203" pitchFamily="34" charset="0"/>
              </a:rPr>
              <a:t>for.edu.sg</a:t>
            </a:r>
            <a:r>
              <a:rPr lang="en-SG" b="1" i="0">
                <a:solidFill>
                  <a:srgbClr val="48426D"/>
                </a:solidFill>
                <a:effectLst/>
                <a:latin typeface="IBM Plex Sans" panose="020B0503050203000203" pitchFamily="34" charset="0"/>
              </a:rPr>
              <a:t>/lightbox</a:t>
            </a:r>
            <a:endParaRPr lang="en-US" b="1"/>
          </a:p>
        </p:txBody>
      </p:sp>
      <p:pic>
        <p:nvPicPr>
          <p:cNvPr id="6" name="Picture 5">
            <a:extLst>
              <a:ext uri="{FF2B5EF4-FFF2-40B4-BE49-F238E27FC236}">
                <a16:creationId xmlns:a16="http://schemas.microsoft.com/office/drawing/2014/main" id="{71457D26-1199-0BDD-307E-74C81BCF03F1}"/>
              </a:ext>
            </a:extLst>
          </p:cNvPr>
          <p:cNvPicPr>
            <a:picLocks noChangeAspect="1"/>
          </p:cNvPicPr>
          <p:nvPr/>
        </p:nvPicPr>
        <p:blipFill>
          <a:blip r:embed="rId2"/>
          <a:stretch>
            <a:fillRect/>
          </a:stretch>
        </p:blipFill>
        <p:spPr>
          <a:xfrm>
            <a:off x="6096000" y="2088407"/>
            <a:ext cx="4703470" cy="4034399"/>
          </a:xfrm>
          <a:prstGeom prst="rect">
            <a:avLst/>
          </a:prstGeom>
        </p:spPr>
      </p:pic>
      <p:pic>
        <p:nvPicPr>
          <p:cNvPr id="8" name="Picture 7" descr="A drawing of a light bulb&#10;&#10;Description automatically generated">
            <a:extLst>
              <a:ext uri="{FF2B5EF4-FFF2-40B4-BE49-F238E27FC236}">
                <a16:creationId xmlns:a16="http://schemas.microsoft.com/office/drawing/2014/main" id="{8E836436-D71C-8391-E34B-797A6CE89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252" y="2088407"/>
            <a:ext cx="3982262" cy="3982262"/>
          </a:xfrm>
          <a:prstGeom prst="rect">
            <a:avLst/>
          </a:prstGeom>
        </p:spPr>
      </p:pic>
      <p:sp>
        <p:nvSpPr>
          <p:cNvPr id="3" name="Content Placeholder 7">
            <a:extLst>
              <a:ext uri="{FF2B5EF4-FFF2-40B4-BE49-F238E27FC236}">
                <a16:creationId xmlns:a16="http://schemas.microsoft.com/office/drawing/2014/main" id="{EC506E74-80AE-CD68-B212-BF5C9595A58A}"/>
              </a:ext>
            </a:extLst>
          </p:cNvPr>
          <p:cNvSpPr>
            <a:spLocks noGrp="1"/>
          </p:cNvSpPr>
          <p:nvPr>
            <p:ph idx="1"/>
          </p:nvPr>
        </p:nvSpPr>
        <p:spPr>
          <a:xfrm>
            <a:off x="838200" y="1214660"/>
            <a:ext cx="10515600" cy="4962303"/>
          </a:xfrm>
        </p:spPr>
        <p:txBody>
          <a:bodyPr/>
          <a:lstStyle/>
          <a:p>
            <a:pPr marL="0" indent="0">
              <a:buNone/>
            </a:pPr>
            <a:r>
              <a:rPr lang="en-US"/>
              <a:t>When simulations are better than actual setups</a:t>
            </a:r>
          </a:p>
        </p:txBody>
      </p:sp>
      <p:sp>
        <p:nvSpPr>
          <p:cNvPr id="5" name="Slide Number Placeholder 4">
            <a:extLst>
              <a:ext uri="{FF2B5EF4-FFF2-40B4-BE49-F238E27FC236}">
                <a16:creationId xmlns:a16="http://schemas.microsoft.com/office/drawing/2014/main" id="{EACCCF71-1740-AAF1-EF9F-80A093C2B2EC}"/>
              </a:ext>
            </a:extLst>
          </p:cNvPr>
          <p:cNvSpPr>
            <a:spLocks noGrp="1"/>
          </p:cNvSpPr>
          <p:nvPr>
            <p:ph type="sldNum" sz="quarter" idx="12"/>
          </p:nvPr>
        </p:nvSpPr>
        <p:spPr/>
        <p:txBody>
          <a:bodyPr/>
          <a:lstStyle/>
          <a:p>
            <a:fld id="{330EA680-D336-4FF7-8B7A-9848BB0A1C32}" type="slidenum">
              <a:rPr lang="en-US" smtClean="0"/>
              <a:t>14</a:t>
            </a:fld>
            <a:endParaRPr lang="en-US"/>
          </a:p>
        </p:txBody>
      </p:sp>
    </p:spTree>
    <p:extLst>
      <p:ext uri="{BB962C8B-B14F-4D97-AF65-F5344CB8AC3E}">
        <p14:creationId xmlns:p14="http://schemas.microsoft.com/office/powerpoint/2010/main" val="2491106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205A1-6E42-51AD-87FE-EACC0A941325}"/>
              </a:ext>
            </a:extLst>
          </p:cNvPr>
          <p:cNvSpPr>
            <a:spLocks noGrp="1"/>
          </p:cNvSpPr>
          <p:nvPr>
            <p:ph type="title"/>
          </p:nvPr>
        </p:nvSpPr>
        <p:spPr/>
        <p:txBody>
          <a:bodyPr/>
          <a:lstStyle/>
          <a:p>
            <a:r>
              <a:rPr lang="en-US"/>
              <a:t>Presenting problems to solve</a:t>
            </a:r>
          </a:p>
        </p:txBody>
      </p:sp>
      <p:sp>
        <p:nvSpPr>
          <p:cNvPr id="6" name="TextBox 5">
            <a:extLst>
              <a:ext uri="{FF2B5EF4-FFF2-40B4-BE49-F238E27FC236}">
                <a16:creationId xmlns:a16="http://schemas.microsoft.com/office/drawing/2014/main" id="{A137AADE-34DF-98EC-267C-73AFD70468A5}"/>
              </a:ext>
            </a:extLst>
          </p:cNvPr>
          <p:cNvSpPr txBox="1"/>
          <p:nvPr/>
        </p:nvSpPr>
        <p:spPr>
          <a:xfrm>
            <a:off x="7221585" y="6133636"/>
            <a:ext cx="3193868" cy="369332"/>
          </a:xfrm>
          <a:prstGeom prst="rect">
            <a:avLst/>
          </a:prstGeom>
          <a:noFill/>
        </p:spPr>
        <p:txBody>
          <a:bodyPr wrap="square">
            <a:spAutoFit/>
          </a:bodyPr>
          <a:lstStyle/>
          <a:p>
            <a:r>
              <a:rPr lang="en-SG" b="1" i="0">
                <a:solidFill>
                  <a:srgbClr val="48426D"/>
                </a:solidFill>
                <a:effectLst/>
                <a:latin typeface="IBM Plex Sans" panose="020B0503050203000203" pitchFamily="34" charset="0"/>
              </a:rPr>
              <a:t>https://</a:t>
            </a:r>
            <a:r>
              <a:rPr lang="en-SG" b="1" i="0" err="1">
                <a:solidFill>
                  <a:srgbClr val="48426D"/>
                </a:solidFill>
                <a:effectLst/>
                <a:latin typeface="IBM Plex Sans" panose="020B0503050203000203" pitchFamily="34" charset="0"/>
              </a:rPr>
              <a:t>for.edu.sg</a:t>
            </a:r>
            <a:r>
              <a:rPr lang="en-SG" b="1" i="0">
                <a:solidFill>
                  <a:srgbClr val="48426D"/>
                </a:solidFill>
                <a:effectLst/>
                <a:latin typeface="IBM Plex Sans" panose="020B0503050203000203" pitchFamily="34" charset="0"/>
              </a:rPr>
              <a:t>/elevator</a:t>
            </a:r>
            <a:endParaRPr lang="en-US" b="1"/>
          </a:p>
        </p:txBody>
      </p:sp>
      <p:sp>
        <p:nvSpPr>
          <p:cNvPr id="8" name="Content Placeholder 7">
            <a:extLst>
              <a:ext uri="{FF2B5EF4-FFF2-40B4-BE49-F238E27FC236}">
                <a16:creationId xmlns:a16="http://schemas.microsoft.com/office/drawing/2014/main" id="{0EC8EF41-CC78-0CEF-3CA0-DF9148C45685}"/>
              </a:ext>
            </a:extLst>
          </p:cNvPr>
          <p:cNvSpPr>
            <a:spLocks noGrp="1"/>
          </p:cNvSpPr>
          <p:nvPr>
            <p:ph idx="1"/>
          </p:nvPr>
        </p:nvSpPr>
        <p:spPr/>
        <p:txBody>
          <a:bodyPr/>
          <a:lstStyle/>
          <a:p>
            <a:pPr marL="0" indent="0">
              <a:buNone/>
            </a:pPr>
            <a:r>
              <a:rPr lang="en-US"/>
              <a:t>Using a blend of real-life video demo and simulation</a:t>
            </a:r>
          </a:p>
        </p:txBody>
      </p:sp>
      <p:pic>
        <p:nvPicPr>
          <p:cNvPr id="9" name="Picture 8">
            <a:extLst>
              <a:ext uri="{FF2B5EF4-FFF2-40B4-BE49-F238E27FC236}">
                <a16:creationId xmlns:a16="http://schemas.microsoft.com/office/drawing/2014/main" id="{C2927452-E9F4-E5EA-1F3F-A176754124BB}"/>
              </a:ext>
            </a:extLst>
          </p:cNvPr>
          <p:cNvPicPr>
            <a:picLocks noChangeAspect="1"/>
          </p:cNvPicPr>
          <p:nvPr/>
        </p:nvPicPr>
        <p:blipFill>
          <a:blip r:embed="rId2"/>
          <a:stretch>
            <a:fillRect/>
          </a:stretch>
        </p:blipFill>
        <p:spPr>
          <a:xfrm>
            <a:off x="6205577" y="2789873"/>
            <a:ext cx="4952280" cy="3064394"/>
          </a:xfrm>
          <a:prstGeom prst="rect">
            <a:avLst/>
          </a:prstGeom>
        </p:spPr>
      </p:pic>
      <p:pic>
        <p:nvPicPr>
          <p:cNvPr id="10" name="Picture 9">
            <a:extLst>
              <a:ext uri="{FF2B5EF4-FFF2-40B4-BE49-F238E27FC236}">
                <a16:creationId xmlns:a16="http://schemas.microsoft.com/office/drawing/2014/main" id="{A56D4969-4382-60D1-21EA-7A7BEF8EE931}"/>
              </a:ext>
            </a:extLst>
          </p:cNvPr>
          <p:cNvPicPr>
            <a:picLocks noChangeAspect="1"/>
          </p:cNvPicPr>
          <p:nvPr/>
        </p:nvPicPr>
        <p:blipFill>
          <a:blip r:embed="rId3"/>
          <a:stretch>
            <a:fillRect/>
          </a:stretch>
        </p:blipFill>
        <p:spPr>
          <a:xfrm>
            <a:off x="1034143" y="2789873"/>
            <a:ext cx="4137439" cy="3387090"/>
          </a:xfrm>
          <a:prstGeom prst="rect">
            <a:avLst/>
          </a:prstGeom>
        </p:spPr>
      </p:pic>
      <p:sp>
        <p:nvSpPr>
          <p:cNvPr id="3" name="Slide Number Placeholder 2">
            <a:extLst>
              <a:ext uri="{FF2B5EF4-FFF2-40B4-BE49-F238E27FC236}">
                <a16:creationId xmlns:a16="http://schemas.microsoft.com/office/drawing/2014/main" id="{450ED7ED-03FD-6CDF-EFFE-530519CA19A3}"/>
              </a:ext>
            </a:extLst>
          </p:cNvPr>
          <p:cNvSpPr>
            <a:spLocks noGrp="1"/>
          </p:cNvSpPr>
          <p:nvPr>
            <p:ph type="sldNum" sz="quarter" idx="12"/>
          </p:nvPr>
        </p:nvSpPr>
        <p:spPr/>
        <p:txBody>
          <a:bodyPr/>
          <a:lstStyle/>
          <a:p>
            <a:fld id="{330EA680-D336-4FF7-8B7A-9848BB0A1C32}" type="slidenum">
              <a:rPr lang="en-US" smtClean="0"/>
              <a:t>15</a:t>
            </a:fld>
            <a:endParaRPr lang="en-US"/>
          </a:p>
        </p:txBody>
      </p:sp>
    </p:spTree>
    <p:extLst>
      <p:ext uri="{BB962C8B-B14F-4D97-AF65-F5344CB8AC3E}">
        <p14:creationId xmlns:p14="http://schemas.microsoft.com/office/powerpoint/2010/main" val="1711407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0366-532E-F767-48BF-782C535DA37C}"/>
              </a:ext>
            </a:extLst>
          </p:cNvPr>
          <p:cNvSpPr>
            <a:spLocks noGrp="1"/>
          </p:cNvSpPr>
          <p:nvPr>
            <p:ph type="title"/>
          </p:nvPr>
        </p:nvSpPr>
        <p:spPr>
          <a:xfrm>
            <a:off x="838200" y="365126"/>
            <a:ext cx="10515600" cy="677461"/>
          </a:xfrm>
        </p:spPr>
        <p:txBody>
          <a:bodyPr>
            <a:normAutofit fontScale="90000"/>
          </a:bodyPr>
          <a:lstStyle/>
          <a:p>
            <a:r>
              <a:rPr lang="en-US"/>
              <a:t>Accessible Tools for Simulation App Designers</a:t>
            </a:r>
          </a:p>
        </p:txBody>
      </p:sp>
      <p:sp>
        <p:nvSpPr>
          <p:cNvPr id="3" name="Content Placeholder 2">
            <a:extLst>
              <a:ext uri="{FF2B5EF4-FFF2-40B4-BE49-F238E27FC236}">
                <a16:creationId xmlns:a16="http://schemas.microsoft.com/office/drawing/2014/main" id="{97EAC4B2-F286-383B-A494-10DC8D72CF1B}"/>
              </a:ext>
            </a:extLst>
          </p:cNvPr>
          <p:cNvSpPr>
            <a:spLocks noGrp="1"/>
          </p:cNvSpPr>
          <p:nvPr>
            <p:ph idx="1"/>
          </p:nvPr>
        </p:nvSpPr>
        <p:spPr>
          <a:xfrm>
            <a:off x="838199" y="1247686"/>
            <a:ext cx="6260434" cy="5245188"/>
          </a:xfrm>
        </p:spPr>
        <p:txBody>
          <a:bodyPr>
            <a:normAutofit/>
          </a:bodyPr>
          <a:lstStyle/>
          <a:p>
            <a:pPr>
              <a:lnSpc>
                <a:spcPct val="120000"/>
              </a:lnSpc>
            </a:pPr>
            <a:r>
              <a:rPr lang="en-SG" sz="2000" b="1"/>
              <a:t>Easy JavaScript Simulations (EJS)</a:t>
            </a:r>
            <a:r>
              <a:rPr lang="en-SG" sz="2000"/>
              <a:t> – A </a:t>
            </a:r>
            <a:r>
              <a:rPr lang="en-SG" sz="2000" err="1"/>
              <a:t>modeling</a:t>
            </a:r>
            <a:r>
              <a:rPr lang="en-SG" sz="2000"/>
              <a:t> tool using JavaScript, allowing educators to build customizable, interactive simulations with minimal coding.</a:t>
            </a:r>
          </a:p>
          <a:p>
            <a:pPr>
              <a:lnSpc>
                <a:spcPct val="120000"/>
              </a:lnSpc>
            </a:pPr>
            <a:r>
              <a:rPr lang="en-SG" sz="2000" b="1"/>
              <a:t>Scratch</a:t>
            </a:r>
            <a:r>
              <a:rPr lang="en-SG" sz="2000"/>
              <a:t> – A block-based visual programming platform, ideal for beginners and younger learners.</a:t>
            </a:r>
          </a:p>
          <a:p>
            <a:pPr>
              <a:lnSpc>
                <a:spcPct val="120000"/>
              </a:lnSpc>
            </a:pPr>
            <a:r>
              <a:rPr lang="en-SG" sz="2000" b="1"/>
              <a:t>GeoGebra</a:t>
            </a:r>
            <a:r>
              <a:rPr lang="en-SG" sz="2000"/>
              <a:t> – A dynamic mathematics software that enables interactive visualizations and simulations in geometry, algebra, calculus, and other math concepts.</a:t>
            </a:r>
          </a:p>
          <a:p>
            <a:pPr>
              <a:lnSpc>
                <a:spcPct val="120000"/>
              </a:lnSpc>
            </a:pPr>
            <a:r>
              <a:rPr lang="en-SG" sz="2000" b="1"/>
              <a:t>AI-generated simulations</a:t>
            </a:r>
            <a:r>
              <a:rPr lang="en-SG" sz="2000"/>
              <a:t> – Generative AI (e.g. ChatGPT, Claude, Copilot) that create codes for simulations based on input criteria</a:t>
            </a:r>
          </a:p>
        </p:txBody>
      </p:sp>
      <p:pic>
        <p:nvPicPr>
          <p:cNvPr id="1026" name="Picture 2">
            <a:extLst>
              <a:ext uri="{FF2B5EF4-FFF2-40B4-BE49-F238E27FC236}">
                <a16:creationId xmlns:a16="http://schemas.microsoft.com/office/drawing/2014/main" id="{EF8D6CE5-D11D-BF72-9CED-C8CC3A7878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1247686"/>
            <a:ext cx="3200400" cy="24429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28F60D0-6BC8-350E-6465-4A39326CFA34}"/>
              </a:ext>
            </a:extLst>
          </p:cNvPr>
          <p:cNvPicPr>
            <a:picLocks noChangeAspect="1"/>
          </p:cNvPicPr>
          <p:nvPr/>
        </p:nvPicPr>
        <p:blipFill>
          <a:blip r:embed="rId3"/>
          <a:stretch>
            <a:fillRect/>
          </a:stretch>
        </p:blipFill>
        <p:spPr>
          <a:xfrm>
            <a:off x="7354127" y="3895757"/>
            <a:ext cx="3200399" cy="2840049"/>
          </a:xfrm>
          <a:prstGeom prst="rect">
            <a:avLst/>
          </a:prstGeom>
        </p:spPr>
      </p:pic>
      <p:pic>
        <p:nvPicPr>
          <p:cNvPr id="5" name="Picture 4">
            <a:extLst>
              <a:ext uri="{FF2B5EF4-FFF2-40B4-BE49-F238E27FC236}">
                <a16:creationId xmlns:a16="http://schemas.microsoft.com/office/drawing/2014/main" id="{661966E0-F718-8E70-772B-1F871420B40E}"/>
              </a:ext>
            </a:extLst>
          </p:cNvPr>
          <p:cNvPicPr>
            <a:picLocks noChangeAspect="1"/>
          </p:cNvPicPr>
          <p:nvPr/>
        </p:nvPicPr>
        <p:blipFill>
          <a:blip r:embed="rId4"/>
          <a:stretch>
            <a:fillRect/>
          </a:stretch>
        </p:blipFill>
        <p:spPr>
          <a:xfrm>
            <a:off x="9923929" y="4928503"/>
            <a:ext cx="2012577" cy="1807303"/>
          </a:xfrm>
          <a:prstGeom prst="rect">
            <a:avLst/>
          </a:prstGeom>
        </p:spPr>
      </p:pic>
      <p:sp>
        <p:nvSpPr>
          <p:cNvPr id="6" name="Slide Number Placeholder 5">
            <a:extLst>
              <a:ext uri="{FF2B5EF4-FFF2-40B4-BE49-F238E27FC236}">
                <a16:creationId xmlns:a16="http://schemas.microsoft.com/office/drawing/2014/main" id="{3CAA92C7-E178-82E9-C4DB-F83A8A6F39D4}"/>
              </a:ext>
            </a:extLst>
          </p:cNvPr>
          <p:cNvSpPr>
            <a:spLocks noGrp="1"/>
          </p:cNvSpPr>
          <p:nvPr>
            <p:ph type="sldNum" sz="quarter" idx="12"/>
          </p:nvPr>
        </p:nvSpPr>
        <p:spPr/>
        <p:txBody>
          <a:bodyPr/>
          <a:lstStyle/>
          <a:p>
            <a:fld id="{330EA680-D336-4FF7-8B7A-9848BB0A1C32}" type="slidenum">
              <a:rPr lang="en-US" smtClean="0"/>
              <a:t>16</a:t>
            </a:fld>
            <a:endParaRPr lang="en-US"/>
          </a:p>
        </p:txBody>
      </p:sp>
    </p:spTree>
    <p:extLst>
      <p:ext uri="{BB962C8B-B14F-4D97-AF65-F5344CB8AC3E}">
        <p14:creationId xmlns:p14="http://schemas.microsoft.com/office/powerpoint/2010/main" val="203449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C2BA2-6E1A-0C33-5323-7235AEE2C149}"/>
              </a:ext>
            </a:extLst>
          </p:cNvPr>
          <p:cNvSpPr>
            <a:spLocks noGrp="1"/>
          </p:cNvSpPr>
          <p:nvPr>
            <p:ph type="title"/>
          </p:nvPr>
        </p:nvSpPr>
        <p:spPr>
          <a:xfrm>
            <a:off x="838200" y="365125"/>
            <a:ext cx="10515600" cy="868363"/>
          </a:xfrm>
        </p:spPr>
        <p:txBody>
          <a:bodyPr>
            <a:normAutofit fontScale="90000"/>
          </a:bodyPr>
          <a:lstStyle/>
          <a:p>
            <a:r>
              <a:rPr lang="en-US"/>
              <a:t>GeoGebra - a Math tool for Science simulations</a:t>
            </a:r>
          </a:p>
        </p:txBody>
      </p:sp>
      <p:sp>
        <p:nvSpPr>
          <p:cNvPr id="3" name="Content Placeholder 2">
            <a:extLst>
              <a:ext uri="{FF2B5EF4-FFF2-40B4-BE49-F238E27FC236}">
                <a16:creationId xmlns:a16="http://schemas.microsoft.com/office/drawing/2014/main" id="{C46C986A-8CEF-D846-8B9F-C25E219EB521}"/>
              </a:ext>
            </a:extLst>
          </p:cNvPr>
          <p:cNvSpPr>
            <a:spLocks noGrp="1"/>
          </p:cNvSpPr>
          <p:nvPr>
            <p:ph idx="1"/>
          </p:nvPr>
        </p:nvSpPr>
        <p:spPr>
          <a:xfrm>
            <a:off x="838200" y="1344041"/>
            <a:ext cx="5370576" cy="4832922"/>
          </a:xfrm>
        </p:spPr>
        <p:txBody>
          <a:bodyPr vert="horz" lIns="91440" tIns="45720" rIns="91440" bIns="45720" rtlCol="0" anchor="t">
            <a:normAutofit/>
          </a:bodyPr>
          <a:lstStyle/>
          <a:p>
            <a:r>
              <a:rPr lang="en-US" sz="2400"/>
              <a:t>"No coding" needed. Just Math.</a:t>
            </a:r>
          </a:p>
          <a:p>
            <a:r>
              <a:rPr lang="en-US" sz="2400"/>
              <a:t>Two dots define a line / vector / circle </a:t>
            </a:r>
          </a:p>
          <a:p>
            <a:r>
              <a:rPr lang="en-US" sz="2400"/>
              <a:t>X and Y coordinates can be expressed as a function of another variable, e.g. time</a:t>
            </a:r>
          </a:p>
          <a:p>
            <a:r>
              <a:rPr lang="en-US" sz="2400"/>
              <a:t>Additional features: </a:t>
            </a:r>
          </a:p>
          <a:p>
            <a:pPr lvl="1">
              <a:buFont typeface="Courier New" panose="020B0604020202020204" pitchFamily="34" charset="0"/>
              <a:buChar char="o"/>
            </a:pPr>
            <a:r>
              <a:rPr lang="en-US"/>
              <a:t>Checkbox or button to hide/show an object or start the time</a:t>
            </a:r>
          </a:p>
          <a:p>
            <a:pPr lvl="1">
              <a:buFont typeface="Courier New" panose="020B0604020202020204" pitchFamily="34" charset="0"/>
              <a:buChar char="o"/>
            </a:pPr>
            <a:r>
              <a:rPr lang="en-US"/>
              <a:t>Sliders to change variables.</a:t>
            </a:r>
          </a:p>
          <a:p>
            <a:pPr lvl="1">
              <a:buFont typeface="Courier New" panose="020B0604020202020204" pitchFamily="34" charset="0"/>
              <a:buChar char="o"/>
            </a:pPr>
            <a:r>
              <a:rPr lang="en-US"/>
              <a:t>Codes to display points for games</a:t>
            </a:r>
          </a:p>
          <a:p>
            <a:r>
              <a:rPr lang="en-US" sz="2400">
                <a:latin typeface="IBM Plex Sans"/>
              </a:rPr>
              <a:t>Step by step guide at https://for.edu.sg/ggbphysics</a:t>
            </a:r>
          </a:p>
        </p:txBody>
      </p:sp>
      <p:pic>
        <p:nvPicPr>
          <p:cNvPr id="4" name="Picture 3" descr="A screenshot of a computer&#10;&#10;Description automatically generated">
            <a:extLst>
              <a:ext uri="{FF2B5EF4-FFF2-40B4-BE49-F238E27FC236}">
                <a16:creationId xmlns:a16="http://schemas.microsoft.com/office/drawing/2014/main" id="{E015A8DB-44F0-2BCA-6C8E-B9C802EB835F}"/>
              </a:ext>
            </a:extLst>
          </p:cNvPr>
          <p:cNvPicPr>
            <a:picLocks noChangeAspect="1"/>
          </p:cNvPicPr>
          <p:nvPr/>
        </p:nvPicPr>
        <p:blipFill>
          <a:blip r:embed="rId2"/>
          <a:stretch>
            <a:fillRect/>
          </a:stretch>
        </p:blipFill>
        <p:spPr>
          <a:xfrm>
            <a:off x="7069853" y="1304441"/>
            <a:ext cx="3541276" cy="3357966"/>
          </a:xfrm>
          <a:prstGeom prst="rect">
            <a:avLst/>
          </a:prstGeom>
        </p:spPr>
      </p:pic>
      <p:pic>
        <p:nvPicPr>
          <p:cNvPr id="5" name="Picture 4">
            <a:extLst>
              <a:ext uri="{FF2B5EF4-FFF2-40B4-BE49-F238E27FC236}">
                <a16:creationId xmlns:a16="http://schemas.microsoft.com/office/drawing/2014/main" id="{87235734-0702-A620-0EAA-120B8ED2CEED}"/>
              </a:ext>
            </a:extLst>
          </p:cNvPr>
          <p:cNvPicPr>
            <a:picLocks noChangeAspect="1"/>
          </p:cNvPicPr>
          <p:nvPr/>
        </p:nvPicPr>
        <p:blipFill>
          <a:blip r:embed="rId3"/>
          <a:stretch>
            <a:fillRect/>
          </a:stretch>
        </p:blipFill>
        <p:spPr>
          <a:xfrm>
            <a:off x="8542795" y="4829094"/>
            <a:ext cx="2623088" cy="1939710"/>
          </a:xfrm>
          <a:prstGeom prst="rect">
            <a:avLst/>
          </a:prstGeom>
        </p:spPr>
      </p:pic>
      <p:sp>
        <p:nvSpPr>
          <p:cNvPr id="6" name="Slide Number Placeholder 5">
            <a:extLst>
              <a:ext uri="{FF2B5EF4-FFF2-40B4-BE49-F238E27FC236}">
                <a16:creationId xmlns:a16="http://schemas.microsoft.com/office/drawing/2014/main" id="{D1653B61-E65E-843C-CECD-5AB770E6EB0A}"/>
              </a:ext>
            </a:extLst>
          </p:cNvPr>
          <p:cNvSpPr>
            <a:spLocks noGrp="1"/>
          </p:cNvSpPr>
          <p:nvPr>
            <p:ph type="sldNum" sz="quarter" idx="12"/>
          </p:nvPr>
        </p:nvSpPr>
        <p:spPr/>
        <p:txBody>
          <a:bodyPr/>
          <a:lstStyle/>
          <a:p>
            <a:fld id="{330EA680-D336-4FF7-8B7A-9848BB0A1C32}" type="slidenum">
              <a:rPr lang="en-US" smtClean="0"/>
              <a:t>17</a:t>
            </a:fld>
            <a:endParaRPr lang="en-US"/>
          </a:p>
        </p:txBody>
      </p:sp>
    </p:spTree>
    <p:extLst>
      <p:ext uri="{BB962C8B-B14F-4D97-AF65-F5344CB8AC3E}">
        <p14:creationId xmlns:p14="http://schemas.microsoft.com/office/powerpoint/2010/main" val="2333649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8FC59-E17E-0D89-F028-EF57388969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75BB3E-6F86-9F3C-2B39-B3680A294847}"/>
              </a:ext>
            </a:extLst>
          </p:cNvPr>
          <p:cNvSpPr>
            <a:spLocks noGrp="1"/>
          </p:cNvSpPr>
          <p:nvPr>
            <p:ph type="title"/>
          </p:nvPr>
        </p:nvSpPr>
        <p:spPr>
          <a:xfrm>
            <a:off x="838200" y="365125"/>
            <a:ext cx="10515600" cy="721714"/>
          </a:xfrm>
        </p:spPr>
        <p:txBody>
          <a:bodyPr/>
          <a:lstStyle/>
          <a:p>
            <a:r>
              <a:rPr lang="en-US"/>
              <a:t>AI-generated interactive simulations</a:t>
            </a:r>
          </a:p>
        </p:txBody>
      </p:sp>
      <p:sp>
        <p:nvSpPr>
          <p:cNvPr id="3" name="Content Placeholder 2">
            <a:extLst>
              <a:ext uri="{FF2B5EF4-FFF2-40B4-BE49-F238E27FC236}">
                <a16:creationId xmlns:a16="http://schemas.microsoft.com/office/drawing/2014/main" id="{FF8B7C2D-3AEE-3E60-82BC-E3D15F29AB47}"/>
              </a:ext>
            </a:extLst>
          </p:cNvPr>
          <p:cNvSpPr>
            <a:spLocks noGrp="1"/>
          </p:cNvSpPr>
          <p:nvPr>
            <p:ph idx="1"/>
          </p:nvPr>
        </p:nvSpPr>
        <p:spPr>
          <a:xfrm>
            <a:off x="838200" y="1379927"/>
            <a:ext cx="5257800" cy="4797036"/>
          </a:xfrm>
        </p:spPr>
        <p:txBody>
          <a:bodyPr vert="horz" lIns="91440" tIns="45720" rIns="91440" bIns="45720" rtlCol="0" anchor="t">
            <a:normAutofit lnSpcReduction="10000"/>
          </a:bodyPr>
          <a:lstStyle/>
          <a:p>
            <a:r>
              <a:rPr lang="en-US" sz="2400"/>
              <a:t>AI generated </a:t>
            </a:r>
            <a:r>
              <a:rPr lang="en-US" sz="2400" err="1"/>
              <a:t>javascript</a:t>
            </a:r>
            <a:r>
              <a:rPr lang="en-US" sz="2400"/>
              <a:t> + html using prompts without programming skills.</a:t>
            </a:r>
          </a:p>
          <a:p>
            <a:r>
              <a:rPr lang="en-US" sz="2400"/>
              <a:t>Prompt as though you are telling a programmer what to design, e.g. describe the interactions with sliders or buttons</a:t>
            </a:r>
          </a:p>
          <a:p>
            <a:r>
              <a:rPr lang="en-US" sz="2400"/>
              <a:t>Test and debug using prompts too</a:t>
            </a:r>
          </a:p>
          <a:p>
            <a:r>
              <a:rPr lang="en-US" sz="2400"/>
              <a:t>Deployed by sending the files or uploading into SLS or hosting online</a:t>
            </a:r>
          </a:p>
          <a:p>
            <a:r>
              <a:rPr lang="en-US" sz="2400"/>
              <a:t>Sample prompts at </a:t>
            </a:r>
            <a:r>
              <a:rPr lang="en-US" sz="2400">
                <a:hlinkClick r:id="rId2"/>
              </a:rPr>
              <a:t>https://for.edu.sg/apps</a:t>
            </a:r>
            <a:endParaRPr lang="en-US" sz="2400"/>
          </a:p>
          <a:p>
            <a:r>
              <a:rPr lang="en-US" sz="2400"/>
              <a:t>Step by step guide at </a:t>
            </a:r>
            <a:br>
              <a:rPr lang="en-US" sz="2400">
                <a:latin typeface="Aptos"/>
              </a:rPr>
            </a:br>
            <a:r>
              <a:rPr lang="en-US" sz="2400">
                <a:solidFill>
                  <a:srgbClr val="48426D"/>
                </a:solidFill>
                <a:latin typeface="IBM Plex Sans"/>
                <a:hlinkClick r:id="rId3">
                  <a:extLst>
                    <a:ext uri="{A12FA001-AC4F-418D-AE19-62706E023703}">
                      <ahyp:hlinkClr xmlns:ahyp="http://schemas.microsoft.com/office/drawing/2018/hyperlinkcolor" val="tx"/>
                    </a:ext>
                  </a:extLst>
                </a:hlinkClick>
              </a:rPr>
              <a:t>https://for.edu.sg/aisim</a:t>
            </a:r>
            <a:endParaRPr lang="en-US" sz="2400">
              <a:solidFill>
                <a:srgbClr val="000000"/>
              </a:solidFill>
              <a:latin typeface="Aptos" panose="020B0004020202020204"/>
            </a:endParaRPr>
          </a:p>
          <a:p>
            <a:pPr marL="0" indent="0">
              <a:buNone/>
            </a:pPr>
            <a:endParaRPr lang="en-US" sz="2400">
              <a:solidFill>
                <a:srgbClr val="48426D"/>
              </a:solidFill>
              <a:latin typeface="IBM Plex Sans"/>
            </a:endParaRPr>
          </a:p>
        </p:txBody>
      </p:sp>
      <p:pic>
        <p:nvPicPr>
          <p:cNvPr id="5" name="Picture 4">
            <a:extLst>
              <a:ext uri="{FF2B5EF4-FFF2-40B4-BE49-F238E27FC236}">
                <a16:creationId xmlns:a16="http://schemas.microsoft.com/office/drawing/2014/main" id="{C8C1B7AC-C9D9-1F25-EFFC-31D9555CF82D}"/>
              </a:ext>
            </a:extLst>
          </p:cNvPr>
          <p:cNvPicPr>
            <a:picLocks noChangeAspect="1"/>
          </p:cNvPicPr>
          <p:nvPr/>
        </p:nvPicPr>
        <p:blipFill>
          <a:blip r:embed="rId4"/>
          <a:stretch>
            <a:fillRect/>
          </a:stretch>
        </p:blipFill>
        <p:spPr>
          <a:xfrm>
            <a:off x="6610172" y="992091"/>
            <a:ext cx="5020653" cy="4023906"/>
          </a:xfrm>
          <a:prstGeom prst="rect">
            <a:avLst/>
          </a:prstGeom>
        </p:spPr>
      </p:pic>
      <p:pic>
        <p:nvPicPr>
          <p:cNvPr id="7" name="Picture 6" descr="A screen shot of a diagram&#10;&#10;Description automatically generated">
            <a:extLst>
              <a:ext uri="{FF2B5EF4-FFF2-40B4-BE49-F238E27FC236}">
                <a16:creationId xmlns:a16="http://schemas.microsoft.com/office/drawing/2014/main" id="{70671586-F84F-03FC-D67A-58DB729608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0798" y="5324931"/>
            <a:ext cx="3810000" cy="1193800"/>
          </a:xfrm>
          <a:prstGeom prst="rect">
            <a:avLst/>
          </a:prstGeom>
        </p:spPr>
      </p:pic>
      <p:sp>
        <p:nvSpPr>
          <p:cNvPr id="8" name="TextBox 7">
            <a:extLst>
              <a:ext uri="{FF2B5EF4-FFF2-40B4-BE49-F238E27FC236}">
                <a16:creationId xmlns:a16="http://schemas.microsoft.com/office/drawing/2014/main" id="{3C76A7EB-A032-410F-FB1F-8F4EC4CA6B09}"/>
              </a:ext>
            </a:extLst>
          </p:cNvPr>
          <p:cNvSpPr txBox="1"/>
          <p:nvPr/>
        </p:nvSpPr>
        <p:spPr>
          <a:xfrm>
            <a:off x="7075917" y="1293673"/>
            <a:ext cx="769763" cy="369332"/>
          </a:xfrm>
          <a:prstGeom prst="rect">
            <a:avLst/>
          </a:prstGeom>
          <a:noFill/>
        </p:spPr>
        <p:txBody>
          <a:bodyPr wrap="none" rtlCol="0">
            <a:spAutoFit/>
          </a:bodyPr>
          <a:lstStyle/>
          <a:p>
            <a:r>
              <a:rPr lang="en-US" i="1"/>
              <a:t>Input:</a:t>
            </a:r>
          </a:p>
        </p:txBody>
      </p:sp>
      <p:sp>
        <p:nvSpPr>
          <p:cNvPr id="9" name="TextBox 8">
            <a:extLst>
              <a:ext uri="{FF2B5EF4-FFF2-40B4-BE49-F238E27FC236}">
                <a16:creationId xmlns:a16="http://schemas.microsoft.com/office/drawing/2014/main" id="{FCBF9C3F-4F22-AB3D-6734-E507AE356172}"/>
              </a:ext>
            </a:extLst>
          </p:cNvPr>
          <p:cNvSpPr txBox="1"/>
          <p:nvPr/>
        </p:nvSpPr>
        <p:spPr>
          <a:xfrm>
            <a:off x="7075916" y="5015997"/>
            <a:ext cx="946093" cy="369332"/>
          </a:xfrm>
          <a:prstGeom prst="rect">
            <a:avLst/>
          </a:prstGeom>
          <a:noFill/>
        </p:spPr>
        <p:txBody>
          <a:bodyPr wrap="none" rtlCol="0">
            <a:spAutoFit/>
          </a:bodyPr>
          <a:lstStyle/>
          <a:p>
            <a:r>
              <a:rPr lang="en-US" i="1"/>
              <a:t>Output:</a:t>
            </a:r>
          </a:p>
        </p:txBody>
      </p:sp>
      <p:sp>
        <p:nvSpPr>
          <p:cNvPr id="4" name="Slide Number Placeholder 3">
            <a:extLst>
              <a:ext uri="{FF2B5EF4-FFF2-40B4-BE49-F238E27FC236}">
                <a16:creationId xmlns:a16="http://schemas.microsoft.com/office/drawing/2014/main" id="{BD2C2714-2407-DC6F-91A9-138117A9DED5}"/>
              </a:ext>
            </a:extLst>
          </p:cNvPr>
          <p:cNvSpPr>
            <a:spLocks noGrp="1"/>
          </p:cNvSpPr>
          <p:nvPr>
            <p:ph type="sldNum" sz="quarter" idx="12"/>
          </p:nvPr>
        </p:nvSpPr>
        <p:spPr/>
        <p:txBody>
          <a:bodyPr/>
          <a:lstStyle/>
          <a:p>
            <a:fld id="{330EA680-D336-4FF7-8B7A-9848BB0A1C32}" type="slidenum">
              <a:rPr lang="en-US" smtClean="0"/>
              <a:t>18</a:t>
            </a:fld>
            <a:endParaRPr lang="en-US"/>
          </a:p>
        </p:txBody>
      </p:sp>
    </p:spTree>
    <p:extLst>
      <p:ext uri="{BB962C8B-B14F-4D97-AF65-F5344CB8AC3E}">
        <p14:creationId xmlns:p14="http://schemas.microsoft.com/office/powerpoint/2010/main" val="3756636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E724F-AAB1-686D-42DE-BCC7C07F8A77}"/>
              </a:ext>
            </a:extLst>
          </p:cNvPr>
          <p:cNvSpPr>
            <a:spLocks noGrp="1"/>
          </p:cNvSpPr>
          <p:nvPr>
            <p:ph type="title"/>
          </p:nvPr>
        </p:nvSpPr>
        <p:spPr/>
        <p:txBody>
          <a:bodyPr/>
          <a:lstStyle/>
          <a:p>
            <a:r>
              <a:rPr lang="en-SG"/>
              <a:t>Guided inquiry with interactive simulations</a:t>
            </a:r>
            <a:endParaRPr lang="en-US"/>
          </a:p>
        </p:txBody>
      </p:sp>
      <p:sp>
        <p:nvSpPr>
          <p:cNvPr id="3" name="Content Placeholder 2">
            <a:extLst>
              <a:ext uri="{FF2B5EF4-FFF2-40B4-BE49-F238E27FC236}">
                <a16:creationId xmlns:a16="http://schemas.microsoft.com/office/drawing/2014/main" id="{4D9AB0FF-5BA0-BC16-B15F-BE73A3844C40}"/>
              </a:ext>
            </a:extLst>
          </p:cNvPr>
          <p:cNvSpPr>
            <a:spLocks noGrp="1"/>
          </p:cNvSpPr>
          <p:nvPr>
            <p:ph idx="1"/>
          </p:nvPr>
        </p:nvSpPr>
        <p:spPr>
          <a:xfrm>
            <a:off x="838200" y="1825625"/>
            <a:ext cx="5706979" cy="4351338"/>
          </a:xfrm>
        </p:spPr>
        <p:txBody>
          <a:bodyPr>
            <a:normAutofit fontScale="85000" lnSpcReduction="20000"/>
          </a:bodyPr>
          <a:lstStyle/>
          <a:p>
            <a:pPr>
              <a:lnSpc>
                <a:spcPct val="110000"/>
              </a:lnSpc>
            </a:pPr>
            <a:r>
              <a:rPr lang="en-SG"/>
              <a:t>State Learning Objectives – helps focus their inquiry</a:t>
            </a:r>
          </a:p>
          <a:p>
            <a:pPr>
              <a:lnSpc>
                <a:spcPct val="110000"/>
              </a:lnSpc>
            </a:pPr>
            <a:r>
              <a:rPr lang="en-SG"/>
              <a:t>Scaffold Inquiry Process – use prompts such as POE</a:t>
            </a:r>
          </a:p>
          <a:p>
            <a:pPr>
              <a:lnSpc>
                <a:spcPct val="110000"/>
              </a:lnSpc>
            </a:pPr>
            <a:r>
              <a:rPr lang="en-SG"/>
              <a:t>Promote Exploration – allow students to manipulate variables</a:t>
            </a:r>
          </a:p>
          <a:p>
            <a:pPr>
              <a:lnSpc>
                <a:spcPct val="110000"/>
              </a:lnSpc>
            </a:pPr>
            <a:r>
              <a:rPr lang="en-SG"/>
              <a:t>Facilitate Peer Discussion – sharing of insights, questioning each other and building knowledge together</a:t>
            </a:r>
          </a:p>
          <a:p>
            <a:pPr>
              <a:lnSpc>
                <a:spcPct val="110000"/>
              </a:lnSpc>
            </a:pPr>
            <a:r>
              <a:rPr lang="en-SG"/>
              <a:t>Check for Understanding or Self-Assessment </a:t>
            </a:r>
            <a:endParaRPr lang="en-US"/>
          </a:p>
        </p:txBody>
      </p:sp>
      <p:pic>
        <p:nvPicPr>
          <p:cNvPr id="5" name="Picture 4">
            <a:extLst>
              <a:ext uri="{FF2B5EF4-FFF2-40B4-BE49-F238E27FC236}">
                <a16:creationId xmlns:a16="http://schemas.microsoft.com/office/drawing/2014/main" id="{D262483B-3401-7DF3-1E33-0890B4786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9440" y="1475105"/>
            <a:ext cx="4861560" cy="4837252"/>
          </a:xfrm>
          <a:prstGeom prst="rect">
            <a:avLst/>
          </a:prstGeom>
        </p:spPr>
      </p:pic>
      <p:sp>
        <p:nvSpPr>
          <p:cNvPr id="4" name="Slide Number Placeholder 3">
            <a:extLst>
              <a:ext uri="{FF2B5EF4-FFF2-40B4-BE49-F238E27FC236}">
                <a16:creationId xmlns:a16="http://schemas.microsoft.com/office/drawing/2014/main" id="{2F390519-0894-546F-3234-E02AB093B916}"/>
              </a:ext>
            </a:extLst>
          </p:cNvPr>
          <p:cNvSpPr>
            <a:spLocks noGrp="1"/>
          </p:cNvSpPr>
          <p:nvPr>
            <p:ph type="sldNum" sz="quarter" idx="12"/>
          </p:nvPr>
        </p:nvSpPr>
        <p:spPr/>
        <p:txBody>
          <a:bodyPr/>
          <a:lstStyle/>
          <a:p>
            <a:fld id="{330EA680-D336-4FF7-8B7A-9848BB0A1C32}" type="slidenum">
              <a:rPr lang="en-US" smtClean="0"/>
              <a:t>19</a:t>
            </a:fld>
            <a:endParaRPr lang="en-US"/>
          </a:p>
        </p:txBody>
      </p:sp>
    </p:spTree>
    <p:extLst>
      <p:ext uri="{BB962C8B-B14F-4D97-AF65-F5344CB8AC3E}">
        <p14:creationId xmlns:p14="http://schemas.microsoft.com/office/powerpoint/2010/main" val="742882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B75151F-40E3-2BE3-EB96-5BEA364A9928}"/>
              </a:ext>
            </a:extLst>
          </p:cNvPr>
          <p:cNvSpPr>
            <a:spLocks noGrp="1"/>
          </p:cNvSpPr>
          <p:nvPr>
            <p:ph type="title"/>
          </p:nvPr>
        </p:nvSpPr>
        <p:spPr>
          <a:xfrm>
            <a:off x="640080" y="1243013"/>
            <a:ext cx="3855720" cy="4371974"/>
          </a:xfrm>
        </p:spPr>
        <p:txBody>
          <a:bodyPr>
            <a:normAutofit/>
          </a:bodyPr>
          <a:lstStyle/>
          <a:p>
            <a:r>
              <a:rPr lang="en-US" sz="3600">
                <a:solidFill>
                  <a:schemeClr val="tx2"/>
                </a:solidFill>
              </a:rPr>
              <a:t>Synopsis</a:t>
            </a:r>
          </a:p>
        </p:txBody>
      </p:sp>
      <p:sp>
        <p:nvSpPr>
          <p:cNvPr id="3" name="Content Placeholder 2">
            <a:extLst>
              <a:ext uri="{FF2B5EF4-FFF2-40B4-BE49-F238E27FC236}">
                <a16:creationId xmlns:a16="http://schemas.microsoft.com/office/drawing/2014/main" id="{3ADB42C5-0E70-8A95-2C0F-4DDDA792F173}"/>
              </a:ext>
            </a:extLst>
          </p:cNvPr>
          <p:cNvSpPr>
            <a:spLocks noGrp="1"/>
          </p:cNvSpPr>
          <p:nvPr>
            <p:ph idx="1"/>
          </p:nvPr>
        </p:nvSpPr>
        <p:spPr>
          <a:xfrm>
            <a:off x="6172200" y="804672"/>
            <a:ext cx="5221224" cy="5230368"/>
          </a:xfrm>
        </p:spPr>
        <p:txBody>
          <a:bodyPr vert="horz" lIns="91440" tIns="45720" rIns="91440" bIns="45720" rtlCol="0" anchor="ctr">
            <a:normAutofit/>
          </a:bodyPr>
          <a:lstStyle/>
          <a:p>
            <a:r>
              <a:rPr lang="en-US" sz="2400">
                <a:solidFill>
                  <a:schemeClr val="tx2"/>
                </a:solidFill>
                <a:ea typeface="+mn-lt"/>
                <a:cs typeface="+mn-lt"/>
              </a:rPr>
              <a:t>Interactive simulations and games offer a hands-on approach to learning that can enhance student understanding and motivation. This sharing will explore the design and implementation of interactive simulations, incorporating AI-powered bots to provide guided inquiry and personalized feedback, creating a more engaging and effective learning environment.</a:t>
            </a:r>
            <a:endParaRPr lang="en-US" sz="2400">
              <a:solidFill>
                <a:schemeClr val="tx2"/>
              </a:solidFill>
            </a:endParaRPr>
          </a:p>
        </p:txBody>
      </p:sp>
      <p:sp>
        <p:nvSpPr>
          <p:cNvPr id="4" name="Slide Number Placeholder 3">
            <a:extLst>
              <a:ext uri="{FF2B5EF4-FFF2-40B4-BE49-F238E27FC236}">
                <a16:creationId xmlns:a16="http://schemas.microsoft.com/office/drawing/2014/main" id="{3FB428F3-9111-5FE2-E7E4-22506D5BABC2}"/>
              </a:ext>
            </a:extLst>
          </p:cNvPr>
          <p:cNvSpPr>
            <a:spLocks noGrp="1"/>
          </p:cNvSpPr>
          <p:nvPr>
            <p:ph type="sldNum" sz="quarter" idx="12"/>
          </p:nvPr>
        </p:nvSpPr>
        <p:spPr/>
        <p:txBody>
          <a:bodyPr/>
          <a:lstStyle/>
          <a:p>
            <a:fld id="{330EA680-D336-4FF7-8B7A-9848BB0A1C32}" type="slidenum">
              <a:rPr lang="en-US" smtClean="0"/>
              <a:t>2</a:t>
            </a:fld>
            <a:endParaRPr lang="en-US"/>
          </a:p>
        </p:txBody>
      </p:sp>
    </p:spTree>
    <p:extLst>
      <p:ext uri="{BB962C8B-B14F-4D97-AF65-F5344CB8AC3E}">
        <p14:creationId xmlns:p14="http://schemas.microsoft.com/office/powerpoint/2010/main" val="2915209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A48204-E369-1B30-3ED9-CE8D6FBD5905}"/>
              </a:ext>
            </a:extLst>
          </p:cNvPr>
          <p:cNvSpPr>
            <a:spLocks noGrp="1"/>
          </p:cNvSpPr>
          <p:nvPr>
            <p:ph idx="1"/>
          </p:nvPr>
        </p:nvSpPr>
        <p:spPr>
          <a:xfrm>
            <a:off x="838200" y="1358537"/>
            <a:ext cx="4177937" cy="4818426"/>
          </a:xfrm>
        </p:spPr>
        <p:txBody>
          <a:bodyPr>
            <a:normAutofit/>
          </a:bodyPr>
          <a:lstStyle/>
          <a:p>
            <a:r>
              <a:rPr lang="en-US" sz="2200"/>
              <a:t>Is student’s use of tech Passive/Interactive/Creative?</a:t>
            </a:r>
          </a:p>
          <a:p>
            <a:pPr lvl="1"/>
            <a:endParaRPr lang="en-US" sz="2200"/>
          </a:p>
          <a:p>
            <a:r>
              <a:rPr lang="en-US" sz="2200"/>
              <a:t>Is teacher’s use of tech Replacing/Amplifying/ Transforming traditional practice?</a:t>
            </a:r>
          </a:p>
        </p:txBody>
      </p:sp>
      <p:sp>
        <p:nvSpPr>
          <p:cNvPr id="6" name="TextBox 5">
            <a:extLst>
              <a:ext uri="{FF2B5EF4-FFF2-40B4-BE49-F238E27FC236}">
                <a16:creationId xmlns:a16="http://schemas.microsoft.com/office/drawing/2014/main" id="{6C35DB9C-E32B-8297-8543-B2528EB175D8}"/>
              </a:ext>
            </a:extLst>
          </p:cNvPr>
          <p:cNvSpPr txBox="1"/>
          <p:nvPr/>
        </p:nvSpPr>
        <p:spPr>
          <a:xfrm>
            <a:off x="838200" y="5253633"/>
            <a:ext cx="5257800" cy="1077218"/>
          </a:xfrm>
          <a:prstGeom prst="rect">
            <a:avLst/>
          </a:prstGeom>
          <a:noFill/>
        </p:spPr>
        <p:txBody>
          <a:bodyPr wrap="square">
            <a:spAutoFit/>
          </a:bodyPr>
          <a:lstStyle/>
          <a:p>
            <a:r>
              <a:rPr lang="en-SG" sz="1600" b="0" i="0" err="1">
                <a:solidFill>
                  <a:srgbClr val="222222"/>
                </a:solidFill>
                <a:effectLst/>
                <a:latin typeface="Arial" panose="020B0604020202020204" pitchFamily="34" charset="0"/>
              </a:rPr>
              <a:t>Kimmons</a:t>
            </a:r>
            <a:r>
              <a:rPr lang="en-SG" sz="1600" b="0" i="0">
                <a:solidFill>
                  <a:srgbClr val="222222"/>
                </a:solidFill>
                <a:effectLst/>
                <a:latin typeface="Arial" panose="020B0604020202020204" pitchFamily="34" charset="0"/>
              </a:rPr>
              <a:t>, R., Graham, C. R., &amp; West, R. E. (2020). The PICRAT model for technology integration in teacher preparation. </a:t>
            </a:r>
            <a:r>
              <a:rPr lang="en-SG" sz="1600" b="0" i="1">
                <a:solidFill>
                  <a:srgbClr val="222222"/>
                </a:solidFill>
                <a:effectLst/>
                <a:latin typeface="Arial" panose="020B0604020202020204" pitchFamily="34" charset="0"/>
              </a:rPr>
              <a:t>Contemporary Issues in Technology and Teacher Education</a:t>
            </a:r>
            <a:r>
              <a:rPr lang="en-SG" sz="1600" b="0" i="0">
                <a:solidFill>
                  <a:srgbClr val="222222"/>
                </a:solidFill>
                <a:effectLst/>
                <a:latin typeface="Arial" panose="020B0604020202020204" pitchFamily="34" charset="0"/>
              </a:rPr>
              <a:t>, </a:t>
            </a:r>
            <a:r>
              <a:rPr lang="en-SG" sz="1600" b="0" i="1">
                <a:solidFill>
                  <a:srgbClr val="222222"/>
                </a:solidFill>
                <a:effectLst/>
                <a:latin typeface="Arial" panose="020B0604020202020204" pitchFamily="34" charset="0"/>
              </a:rPr>
              <a:t>20</a:t>
            </a:r>
            <a:r>
              <a:rPr lang="en-SG" sz="1600" b="0" i="0">
                <a:solidFill>
                  <a:srgbClr val="222222"/>
                </a:solidFill>
                <a:effectLst/>
                <a:latin typeface="Arial" panose="020B0604020202020204" pitchFamily="34" charset="0"/>
              </a:rPr>
              <a:t>(1), 176-198.</a:t>
            </a:r>
            <a:endParaRPr lang="en-US" sz="1600"/>
          </a:p>
        </p:txBody>
      </p:sp>
      <p:sp>
        <p:nvSpPr>
          <p:cNvPr id="8" name="Rectangle 3">
            <a:extLst>
              <a:ext uri="{FF2B5EF4-FFF2-40B4-BE49-F238E27FC236}">
                <a16:creationId xmlns:a16="http://schemas.microsoft.com/office/drawing/2014/main" id="{45DD06AF-6AAB-F164-979B-80D09CE93CEB}"/>
              </a:ext>
            </a:extLst>
          </p:cNvPr>
          <p:cNvSpPr>
            <a:spLocks noChangeArrowheads="1"/>
          </p:cNvSpPr>
          <p:nvPr/>
        </p:nvSpPr>
        <p:spPr bwMode="auto">
          <a:xfrm>
            <a:off x="4198938"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20" name="Group 19">
            <a:extLst>
              <a:ext uri="{FF2B5EF4-FFF2-40B4-BE49-F238E27FC236}">
                <a16:creationId xmlns:a16="http://schemas.microsoft.com/office/drawing/2014/main" id="{0A0A049C-6EBD-E2E6-ABA8-586D0B57ABF7}"/>
              </a:ext>
            </a:extLst>
          </p:cNvPr>
          <p:cNvGrpSpPr/>
          <p:nvPr/>
        </p:nvGrpSpPr>
        <p:grpSpPr>
          <a:xfrm>
            <a:off x="5725476" y="365125"/>
            <a:ext cx="6176963" cy="6176963"/>
            <a:chOff x="5725476" y="365125"/>
            <a:chExt cx="6176963" cy="6176963"/>
          </a:xfrm>
        </p:grpSpPr>
        <p:pic>
          <p:nvPicPr>
            <p:cNvPr id="2050" name="Picture 2" descr="Figure 5">
              <a:extLst>
                <a:ext uri="{FF2B5EF4-FFF2-40B4-BE49-F238E27FC236}">
                  <a16:creationId xmlns:a16="http://schemas.microsoft.com/office/drawing/2014/main" id="{1A80C40F-778C-46C1-5DA1-885C3165C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5476" y="365125"/>
              <a:ext cx="6176963" cy="6176963"/>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2F1FB592-2260-6BDA-5887-B78CA6DC81AA}"/>
                </a:ext>
              </a:extLst>
            </p:cNvPr>
            <p:cNvGrpSpPr/>
            <p:nvPr/>
          </p:nvGrpSpPr>
          <p:grpSpPr>
            <a:xfrm>
              <a:off x="7014007" y="862149"/>
              <a:ext cx="4425422" cy="4391484"/>
              <a:chOff x="7014007" y="862149"/>
              <a:chExt cx="4425422" cy="4391484"/>
            </a:xfrm>
          </p:grpSpPr>
          <p:sp>
            <p:nvSpPr>
              <p:cNvPr id="4" name="Rectangle 3">
                <a:extLst>
                  <a:ext uri="{FF2B5EF4-FFF2-40B4-BE49-F238E27FC236}">
                    <a16:creationId xmlns:a16="http://schemas.microsoft.com/office/drawing/2014/main" id="{0864CB6E-0517-E98E-C063-B2EDF9087A3A}"/>
                  </a:ext>
                </a:extLst>
              </p:cNvPr>
              <p:cNvSpPr/>
              <p:nvPr/>
            </p:nvSpPr>
            <p:spPr>
              <a:xfrm>
                <a:off x="7027816" y="862149"/>
                <a:ext cx="1358537" cy="1332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A30741A-067C-B7C6-A607-A05AC0209377}"/>
                  </a:ext>
                </a:extLst>
              </p:cNvPr>
              <p:cNvSpPr/>
              <p:nvPr/>
            </p:nvSpPr>
            <p:spPr>
              <a:xfrm>
                <a:off x="8554354" y="862149"/>
                <a:ext cx="1358537" cy="1332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DF4FBB8-789C-517C-216F-F5461F518899}"/>
                  </a:ext>
                </a:extLst>
              </p:cNvPr>
              <p:cNvSpPr/>
              <p:nvPr/>
            </p:nvSpPr>
            <p:spPr>
              <a:xfrm>
                <a:off x="10080892" y="862149"/>
                <a:ext cx="1358537" cy="1332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F4224B-D335-94AC-B0FE-4C78983809F8}"/>
                  </a:ext>
                </a:extLst>
              </p:cNvPr>
              <p:cNvSpPr/>
              <p:nvPr/>
            </p:nvSpPr>
            <p:spPr>
              <a:xfrm>
                <a:off x="7027816" y="2369706"/>
                <a:ext cx="1358537" cy="1332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BA33285-1860-31F0-4E71-7BEC9EB7FB69}"/>
                  </a:ext>
                </a:extLst>
              </p:cNvPr>
              <p:cNvSpPr/>
              <p:nvPr/>
            </p:nvSpPr>
            <p:spPr>
              <a:xfrm>
                <a:off x="8554354" y="2369706"/>
                <a:ext cx="1358537" cy="1332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AEC7E26-675B-5B64-F31E-1A2BB0701C81}"/>
                  </a:ext>
                </a:extLst>
              </p:cNvPr>
              <p:cNvSpPr/>
              <p:nvPr/>
            </p:nvSpPr>
            <p:spPr>
              <a:xfrm>
                <a:off x="10080892" y="2369706"/>
                <a:ext cx="1358537" cy="1332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F1C1FEF-CCDD-D199-F3A0-85E4AC64A096}"/>
                  </a:ext>
                </a:extLst>
              </p:cNvPr>
              <p:cNvSpPr/>
              <p:nvPr/>
            </p:nvSpPr>
            <p:spPr>
              <a:xfrm>
                <a:off x="7014007" y="3921221"/>
                <a:ext cx="1358537" cy="1332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8CF9CE5-1F99-3007-A554-0FB7DC20103A}"/>
                  </a:ext>
                </a:extLst>
              </p:cNvPr>
              <p:cNvSpPr/>
              <p:nvPr/>
            </p:nvSpPr>
            <p:spPr>
              <a:xfrm>
                <a:off x="8540545" y="3921221"/>
                <a:ext cx="1358537" cy="1332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256E2C-A8A3-7E52-DCF4-68A9EDDC906E}"/>
                  </a:ext>
                </a:extLst>
              </p:cNvPr>
              <p:cNvSpPr/>
              <p:nvPr/>
            </p:nvSpPr>
            <p:spPr>
              <a:xfrm>
                <a:off x="10067083" y="3921221"/>
                <a:ext cx="1358537" cy="1332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Rounded Rectangle 20">
            <a:extLst>
              <a:ext uri="{FF2B5EF4-FFF2-40B4-BE49-F238E27FC236}">
                <a16:creationId xmlns:a16="http://schemas.microsoft.com/office/drawing/2014/main" id="{F0AB46C1-DB53-551C-4D64-06EDF9EEEA30}"/>
              </a:ext>
            </a:extLst>
          </p:cNvPr>
          <p:cNvSpPr/>
          <p:nvPr/>
        </p:nvSpPr>
        <p:spPr>
          <a:xfrm>
            <a:off x="8704746" y="1007235"/>
            <a:ext cx="2752292" cy="2458782"/>
          </a:xfrm>
          <a:prstGeom prst="roundRect">
            <a:avLst>
              <a:gd name="adj" fmla="val 15427"/>
            </a:avLst>
          </a:prstGeom>
          <a:solidFill>
            <a:schemeClr val="bg1"/>
          </a:solid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Interactive simulations</a:t>
            </a:r>
          </a:p>
        </p:txBody>
      </p:sp>
      <p:sp>
        <p:nvSpPr>
          <p:cNvPr id="22" name="Rounded Rectangle 21">
            <a:extLst>
              <a:ext uri="{FF2B5EF4-FFF2-40B4-BE49-F238E27FC236}">
                <a16:creationId xmlns:a16="http://schemas.microsoft.com/office/drawing/2014/main" id="{0CF1997F-ACAD-324B-1C49-D551212B0740}"/>
              </a:ext>
            </a:extLst>
          </p:cNvPr>
          <p:cNvSpPr/>
          <p:nvPr/>
        </p:nvSpPr>
        <p:spPr>
          <a:xfrm>
            <a:off x="7151914" y="4587427"/>
            <a:ext cx="1371600" cy="574766"/>
          </a:xfrm>
          <a:prstGeom prst="roundRect">
            <a:avLst>
              <a:gd name="adj" fmla="val 30303"/>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Lecture with PPT</a:t>
            </a:r>
          </a:p>
        </p:txBody>
      </p:sp>
      <p:sp>
        <p:nvSpPr>
          <p:cNvPr id="23" name="Rounded Rectangle 22">
            <a:extLst>
              <a:ext uri="{FF2B5EF4-FFF2-40B4-BE49-F238E27FC236}">
                <a16:creationId xmlns:a16="http://schemas.microsoft.com/office/drawing/2014/main" id="{0D503CA4-DF03-73A4-73C0-784B2D7926D5}"/>
              </a:ext>
            </a:extLst>
          </p:cNvPr>
          <p:cNvSpPr/>
          <p:nvPr/>
        </p:nvSpPr>
        <p:spPr>
          <a:xfrm>
            <a:off x="7142482" y="3080295"/>
            <a:ext cx="1398063" cy="574766"/>
          </a:xfrm>
          <a:prstGeom prst="roundRect">
            <a:avLst>
              <a:gd name="adj" fmla="val 30303"/>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Digital flashcards</a:t>
            </a:r>
          </a:p>
        </p:txBody>
      </p:sp>
      <p:sp>
        <p:nvSpPr>
          <p:cNvPr id="24" name="Rounded Rectangle 23">
            <a:extLst>
              <a:ext uri="{FF2B5EF4-FFF2-40B4-BE49-F238E27FC236}">
                <a16:creationId xmlns:a16="http://schemas.microsoft.com/office/drawing/2014/main" id="{69E09149-C6DF-3CBB-461F-961E650F9B11}"/>
              </a:ext>
            </a:extLst>
          </p:cNvPr>
          <p:cNvSpPr/>
          <p:nvPr/>
        </p:nvSpPr>
        <p:spPr>
          <a:xfrm>
            <a:off x="7138682" y="869009"/>
            <a:ext cx="1398063" cy="812923"/>
          </a:xfrm>
          <a:prstGeom prst="roundRect">
            <a:avLst>
              <a:gd name="adj" fmla="val 30303"/>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Students present on PPT</a:t>
            </a:r>
          </a:p>
        </p:txBody>
      </p:sp>
      <p:sp>
        <p:nvSpPr>
          <p:cNvPr id="26" name="Rounded Rectangle 25">
            <a:extLst>
              <a:ext uri="{FF2B5EF4-FFF2-40B4-BE49-F238E27FC236}">
                <a16:creationId xmlns:a16="http://schemas.microsoft.com/office/drawing/2014/main" id="{93F0BC44-2BEA-DF94-F178-9C1FBF34A587}"/>
              </a:ext>
            </a:extLst>
          </p:cNvPr>
          <p:cNvSpPr/>
          <p:nvPr/>
        </p:nvSpPr>
        <p:spPr>
          <a:xfrm>
            <a:off x="9944802" y="1185138"/>
            <a:ext cx="1371600" cy="788333"/>
          </a:xfrm>
          <a:prstGeom prst="roundRect">
            <a:avLst>
              <a:gd name="adj" fmla="val 30303"/>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Virtual circuit lab</a:t>
            </a:r>
          </a:p>
        </p:txBody>
      </p:sp>
      <p:sp>
        <p:nvSpPr>
          <p:cNvPr id="32" name="Rounded Rectangle 31">
            <a:extLst>
              <a:ext uri="{FF2B5EF4-FFF2-40B4-BE49-F238E27FC236}">
                <a16:creationId xmlns:a16="http://schemas.microsoft.com/office/drawing/2014/main" id="{00317BB5-1F1A-18AC-50C7-C876010A6D98}"/>
              </a:ext>
            </a:extLst>
          </p:cNvPr>
          <p:cNvSpPr/>
          <p:nvPr/>
        </p:nvSpPr>
        <p:spPr>
          <a:xfrm>
            <a:off x="10158698" y="2477189"/>
            <a:ext cx="1143401" cy="768167"/>
          </a:xfrm>
          <a:prstGeom prst="roundRect">
            <a:avLst>
              <a:gd name="adj" fmla="val 30303"/>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Guided inquiry</a:t>
            </a:r>
          </a:p>
        </p:txBody>
      </p:sp>
      <p:sp>
        <p:nvSpPr>
          <p:cNvPr id="33" name="Rounded Rectangle 32">
            <a:extLst>
              <a:ext uri="{FF2B5EF4-FFF2-40B4-BE49-F238E27FC236}">
                <a16:creationId xmlns:a16="http://schemas.microsoft.com/office/drawing/2014/main" id="{4717DDFA-7502-231C-A9BC-42F81573DFE5}"/>
              </a:ext>
            </a:extLst>
          </p:cNvPr>
          <p:cNvSpPr/>
          <p:nvPr/>
        </p:nvSpPr>
        <p:spPr>
          <a:xfrm>
            <a:off x="8794940" y="2460721"/>
            <a:ext cx="1226428" cy="825405"/>
          </a:xfrm>
          <a:prstGeom prst="roundRect">
            <a:avLst>
              <a:gd name="adj" fmla="val 30303"/>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Visuali-sation</a:t>
            </a:r>
            <a:endParaRPr lang="en-US">
              <a:solidFill>
                <a:schemeClr val="tx1"/>
              </a:solidFill>
            </a:endParaRPr>
          </a:p>
        </p:txBody>
      </p:sp>
      <p:sp>
        <p:nvSpPr>
          <p:cNvPr id="2" name="Title 1">
            <a:extLst>
              <a:ext uri="{FF2B5EF4-FFF2-40B4-BE49-F238E27FC236}">
                <a16:creationId xmlns:a16="http://schemas.microsoft.com/office/drawing/2014/main" id="{49066998-38FA-609D-B629-03A07883F8AD}"/>
              </a:ext>
            </a:extLst>
          </p:cNvPr>
          <p:cNvSpPr>
            <a:spLocks noGrp="1"/>
          </p:cNvSpPr>
          <p:nvPr>
            <p:ph type="title"/>
          </p:nvPr>
        </p:nvSpPr>
        <p:spPr>
          <a:xfrm>
            <a:off x="838200" y="365125"/>
            <a:ext cx="5118463" cy="849721"/>
          </a:xfrm>
        </p:spPr>
        <p:txBody>
          <a:bodyPr>
            <a:normAutofit/>
          </a:bodyPr>
          <a:lstStyle/>
          <a:p>
            <a:r>
              <a:rPr lang="en-US" sz="3600"/>
              <a:t>Meaningful use of tech</a:t>
            </a:r>
          </a:p>
        </p:txBody>
      </p:sp>
      <p:sp>
        <p:nvSpPr>
          <p:cNvPr id="5" name="Slide Number Placeholder 4">
            <a:extLst>
              <a:ext uri="{FF2B5EF4-FFF2-40B4-BE49-F238E27FC236}">
                <a16:creationId xmlns:a16="http://schemas.microsoft.com/office/drawing/2014/main" id="{3FD620EE-3D86-0CFF-6797-9206C1CF1AA2}"/>
              </a:ext>
            </a:extLst>
          </p:cNvPr>
          <p:cNvSpPr>
            <a:spLocks noGrp="1"/>
          </p:cNvSpPr>
          <p:nvPr>
            <p:ph type="sldNum" sz="quarter" idx="12"/>
          </p:nvPr>
        </p:nvSpPr>
        <p:spPr/>
        <p:txBody>
          <a:bodyPr/>
          <a:lstStyle/>
          <a:p>
            <a:fld id="{330EA680-D336-4FF7-8B7A-9848BB0A1C32}" type="slidenum">
              <a:rPr lang="en-US" smtClean="0"/>
              <a:t>20</a:t>
            </a:fld>
            <a:endParaRPr lang="en-US"/>
          </a:p>
        </p:txBody>
      </p:sp>
    </p:spTree>
    <p:extLst>
      <p:ext uri="{BB962C8B-B14F-4D97-AF65-F5344CB8AC3E}">
        <p14:creationId xmlns:p14="http://schemas.microsoft.com/office/powerpoint/2010/main" val="3696060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9A98E17-5D50-9C72-CC03-5EF0A8FD9278}"/>
              </a:ext>
            </a:extLst>
          </p:cNvPr>
          <p:cNvSpPr/>
          <p:nvPr/>
        </p:nvSpPr>
        <p:spPr>
          <a:xfrm>
            <a:off x="7684110" y="2300961"/>
            <a:ext cx="2795451" cy="2830691"/>
          </a:xfrm>
          <a:prstGeom prst="roundRect">
            <a:avLst/>
          </a:prstGeom>
          <a:solidFill>
            <a:srgbClr val="FF0000">
              <a:alpha val="7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981B2CD8-7199-1D0D-F80A-969E55ED2097}"/>
              </a:ext>
            </a:extLst>
          </p:cNvPr>
          <p:cNvSpPr/>
          <p:nvPr/>
        </p:nvSpPr>
        <p:spPr>
          <a:xfrm>
            <a:off x="4431630" y="2300961"/>
            <a:ext cx="2795451" cy="2830691"/>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4D0B7EA8-00E1-39A5-BED4-E43619714584}"/>
              </a:ext>
            </a:extLst>
          </p:cNvPr>
          <p:cNvSpPr/>
          <p:nvPr/>
        </p:nvSpPr>
        <p:spPr>
          <a:xfrm>
            <a:off x="1136469" y="2286000"/>
            <a:ext cx="2795451" cy="2830691"/>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1F893C3-6DF3-674D-9D43-749650D9808D}"/>
              </a:ext>
            </a:extLst>
          </p:cNvPr>
          <p:cNvSpPr>
            <a:spLocks noGrp="1"/>
          </p:cNvSpPr>
          <p:nvPr>
            <p:ph type="title"/>
          </p:nvPr>
        </p:nvSpPr>
        <p:spPr>
          <a:xfrm>
            <a:off x="838200" y="365125"/>
            <a:ext cx="10515600" cy="1036955"/>
          </a:xfrm>
        </p:spPr>
        <p:txBody>
          <a:bodyPr>
            <a:noAutofit/>
          </a:bodyPr>
          <a:lstStyle/>
          <a:p>
            <a:r>
              <a:rPr lang="en-SG" sz="3200"/>
              <a:t>Learning experience : Kinetic Particle Model of Matter</a:t>
            </a:r>
            <a:endParaRPr lang="en-US" sz="3200"/>
          </a:p>
        </p:txBody>
      </p:sp>
      <p:sp>
        <p:nvSpPr>
          <p:cNvPr id="8" name="TextBox 7">
            <a:extLst>
              <a:ext uri="{FF2B5EF4-FFF2-40B4-BE49-F238E27FC236}">
                <a16:creationId xmlns:a16="http://schemas.microsoft.com/office/drawing/2014/main" id="{FBBDD3AE-80C6-05B2-148E-57D0DF3F7EB8}"/>
              </a:ext>
            </a:extLst>
          </p:cNvPr>
          <p:cNvSpPr txBox="1">
            <a:spLocks/>
          </p:cNvSpPr>
          <p:nvPr/>
        </p:nvSpPr>
        <p:spPr>
          <a:xfrm>
            <a:off x="1359567" y="2568006"/>
            <a:ext cx="2358189" cy="2431435"/>
          </a:xfrm>
          <a:prstGeom prst="rect">
            <a:avLst/>
          </a:prstGeom>
          <a:noFill/>
          <a:ln>
            <a:noFill/>
          </a:ln>
        </p:spPr>
        <p:txBody>
          <a:bodyPr wrap="square" rtlCol="0">
            <a:spAutoFit/>
          </a:bodyPr>
          <a:lstStyle/>
          <a:p>
            <a:pPr algn="ctr"/>
            <a:r>
              <a:rPr lang="en-US" sz="2400" b="1" i="1"/>
              <a:t>Activate Learning</a:t>
            </a:r>
          </a:p>
          <a:p>
            <a:pPr algn="ctr"/>
            <a:endParaRPr lang="en-US" sz="2400"/>
          </a:p>
          <a:p>
            <a:pPr algn="ctr"/>
            <a:r>
              <a:rPr lang="en-US" sz="2400"/>
              <a:t>Guided inquiry with </a:t>
            </a:r>
            <a:r>
              <a:rPr lang="en-US" sz="2400" b="1" u="sng"/>
              <a:t>simulation</a:t>
            </a:r>
          </a:p>
          <a:p>
            <a:pPr algn="ctr"/>
            <a:endParaRPr lang="en-US" sz="3200"/>
          </a:p>
        </p:txBody>
      </p:sp>
      <p:sp>
        <p:nvSpPr>
          <p:cNvPr id="9" name="TextBox 8">
            <a:extLst>
              <a:ext uri="{FF2B5EF4-FFF2-40B4-BE49-F238E27FC236}">
                <a16:creationId xmlns:a16="http://schemas.microsoft.com/office/drawing/2014/main" id="{2BD2FE72-9699-A080-C4C3-B410A181BCB1}"/>
              </a:ext>
            </a:extLst>
          </p:cNvPr>
          <p:cNvSpPr txBox="1">
            <a:spLocks/>
          </p:cNvSpPr>
          <p:nvPr/>
        </p:nvSpPr>
        <p:spPr>
          <a:xfrm>
            <a:off x="4511842" y="2439035"/>
            <a:ext cx="2570747" cy="2554545"/>
          </a:xfrm>
          <a:prstGeom prst="rect">
            <a:avLst/>
          </a:prstGeom>
          <a:noFill/>
          <a:ln>
            <a:noFill/>
          </a:ln>
        </p:spPr>
        <p:txBody>
          <a:bodyPr wrap="square" rtlCol="0">
            <a:spAutoFit/>
          </a:bodyPr>
          <a:lstStyle/>
          <a:p>
            <a:pPr algn="ctr"/>
            <a:r>
              <a:rPr lang="en-US" sz="2400" b="1" i="1"/>
              <a:t>Promote Thinking and Discussion</a:t>
            </a:r>
          </a:p>
          <a:p>
            <a:pPr algn="ctr"/>
            <a:r>
              <a:rPr lang="en-US" sz="1400"/>
              <a:t> </a:t>
            </a:r>
          </a:p>
          <a:p>
            <a:pPr algn="ctr"/>
            <a:r>
              <a:rPr lang="en-US" sz="2400" b="1" u="sng"/>
              <a:t>Custom AI bot</a:t>
            </a:r>
            <a:r>
              <a:rPr lang="en-US" sz="2400" b="1"/>
              <a:t> </a:t>
            </a:r>
            <a:r>
              <a:rPr lang="en-US" sz="2400"/>
              <a:t>to engage in discussion </a:t>
            </a:r>
          </a:p>
        </p:txBody>
      </p:sp>
      <p:sp>
        <p:nvSpPr>
          <p:cNvPr id="10" name="TextBox 9">
            <a:extLst>
              <a:ext uri="{FF2B5EF4-FFF2-40B4-BE49-F238E27FC236}">
                <a16:creationId xmlns:a16="http://schemas.microsoft.com/office/drawing/2014/main" id="{DB72B087-F466-7354-4629-556FFB9DC021}"/>
              </a:ext>
            </a:extLst>
          </p:cNvPr>
          <p:cNvSpPr txBox="1">
            <a:spLocks/>
          </p:cNvSpPr>
          <p:nvPr/>
        </p:nvSpPr>
        <p:spPr>
          <a:xfrm>
            <a:off x="7796463" y="2439035"/>
            <a:ext cx="2570747" cy="2677656"/>
          </a:xfrm>
          <a:prstGeom prst="rect">
            <a:avLst/>
          </a:prstGeom>
          <a:noFill/>
          <a:ln>
            <a:noFill/>
          </a:ln>
        </p:spPr>
        <p:txBody>
          <a:bodyPr wrap="square" rtlCol="0">
            <a:spAutoFit/>
          </a:bodyPr>
          <a:lstStyle/>
          <a:p>
            <a:pPr algn="ctr"/>
            <a:r>
              <a:rPr lang="en-US" sz="2400" b="1" i="1"/>
              <a:t>Check for Understanding</a:t>
            </a:r>
          </a:p>
          <a:p>
            <a:pPr algn="ctr"/>
            <a:endParaRPr lang="en-US" sz="2400" b="1">
              <a:solidFill>
                <a:schemeClr val="accent2"/>
              </a:solidFill>
            </a:endParaRPr>
          </a:p>
          <a:p>
            <a:pPr algn="ctr"/>
            <a:r>
              <a:rPr lang="en-US" sz="2400"/>
              <a:t>AI-generated feedback using </a:t>
            </a:r>
            <a:r>
              <a:rPr lang="en-US" sz="2400" b="1" u="sng"/>
              <a:t>SLS Feedback Assistant</a:t>
            </a:r>
            <a:endParaRPr lang="en-US" sz="2400" u="sng"/>
          </a:p>
        </p:txBody>
      </p:sp>
      <p:sp>
        <p:nvSpPr>
          <p:cNvPr id="6" name="Slide Number Placeholder 5">
            <a:extLst>
              <a:ext uri="{FF2B5EF4-FFF2-40B4-BE49-F238E27FC236}">
                <a16:creationId xmlns:a16="http://schemas.microsoft.com/office/drawing/2014/main" id="{043EBA16-C5E8-495E-C50D-9B0C50D41FA9}"/>
              </a:ext>
            </a:extLst>
          </p:cNvPr>
          <p:cNvSpPr>
            <a:spLocks noGrp="1"/>
          </p:cNvSpPr>
          <p:nvPr>
            <p:ph type="sldNum" sz="quarter" idx="12"/>
          </p:nvPr>
        </p:nvSpPr>
        <p:spPr/>
        <p:txBody>
          <a:bodyPr/>
          <a:lstStyle/>
          <a:p>
            <a:fld id="{330EA680-D336-4FF7-8B7A-9848BB0A1C32}" type="slidenum">
              <a:rPr lang="en-US" smtClean="0"/>
              <a:t>21</a:t>
            </a:fld>
            <a:endParaRPr lang="en-US"/>
          </a:p>
        </p:txBody>
      </p:sp>
      <p:sp>
        <p:nvSpPr>
          <p:cNvPr id="7" name="TextBox 6">
            <a:extLst>
              <a:ext uri="{FF2B5EF4-FFF2-40B4-BE49-F238E27FC236}">
                <a16:creationId xmlns:a16="http://schemas.microsoft.com/office/drawing/2014/main" id="{428DD35F-3BB8-3FB0-9F97-F8EEE8A36DD2}"/>
              </a:ext>
            </a:extLst>
          </p:cNvPr>
          <p:cNvSpPr txBox="1"/>
          <p:nvPr/>
        </p:nvSpPr>
        <p:spPr>
          <a:xfrm>
            <a:off x="975360" y="5803392"/>
            <a:ext cx="8839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2"/>
              </a:rPr>
              <a:t>https://vle.learning.moe.edu.sg/community-gallery/lesson/view/b582192d-1d30-488a-a846-93c34d69da85/cover</a:t>
            </a:r>
            <a:r>
              <a:rPr lang="en-US" dirty="0"/>
              <a:t>  (Section C of this module)</a:t>
            </a:r>
          </a:p>
          <a:p>
            <a:endParaRPr lang="en-US" dirty="0"/>
          </a:p>
        </p:txBody>
      </p:sp>
    </p:spTree>
    <p:extLst>
      <p:ext uri="{BB962C8B-B14F-4D97-AF65-F5344CB8AC3E}">
        <p14:creationId xmlns:p14="http://schemas.microsoft.com/office/powerpoint/2010/main" val="3534073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4B8A0-8096-BA9D-5B61-8D5F294FDBA4}"/>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ECE4A18-2ADE-0D26-5851-48F0C0730332}"/>
              </a:ext>
            </a:extLst>
          </p:cNvPr>
          <p:cNvSpPr>
            <a:spLocks noGrp="1"/>
          </p:cNvSpPr>
          <p:nvPr>
            <p:ph idx="1"/>
          </p:nvPr>
        </p:nvSpPr>
        <p:spPr>
          <a:xfrm>
            <a:off x="838200" y="1404238"/>
            <a:ext cx="4809916" cy="4772725"/>
          </a:xfrm>
        </p:spPr>
        <p:txBody>
          <a:bodyPr>
            <a:noAutofit/>
          </a:bodyPr>
          <a:lstStyle/>
          <a:p>
            <a:r>
              <a:rPr lang="en-SG" sz="2200">
                <a:latin typeface="Aptos" panose="020B0004020202020204" pitchFamily="34" charset="0"/>
              </a:rPr>
              <a:t>Embedded in Student Learning Space for home-based learning</a:t>
            </a:r>
          </a:p>
          <a:p>
            <a:r>
              <a:rPr lang="en-SG" sz="2200">
                <a:latin typeface="Aptos" panose="020B0004020202020204" pitchFamily="34" charset="0"/>
              </a:rPr>
              <a:t>Success criteria : </a:t>
            </a:r>
            <a:r>
              <a:rPr lang="en-SG" sz="2200" i="0">
                <a:solidFill>
                  <a:srgbClr val="1A1A1A"/>
                </a:solidFill>
                <a:effectLst/>
                <a:latin typeface="Aptos" panose="020B0004020202020204" pitchFamily="34" charset="0"/>
              </a:rPr>
              <a:t>use the kinetic model of matter to describe the effect of temperature on gas pressure</a:t>
            </a:r>
            <a:endParaRPr lang="en-SG" sz="2200">
              <a:solidFill>
                <a:srgbClr val="1A1A1A"/>
              </a:solidFill>
              <a:latin typeface="Aptos" panose="020B0004020202020204" pitchFamily="34" charset="0"/>
            </a:endParaRPr>
          </a:p>
          <a:p>
            <a:pPr algn="l" fontAlgn="base"/>
            <a:r>
              <a:rPr lang="en-SG" sz="2200">
                <a:solidFill>
                  <a:srgbClr val="1A1A1A"/>
                </a:solidFill>
                <a:latin typeface="Aptos" panose="020B0004020202020204" pitchFamily="34" charset="0"/>
              </a:rPr>
              <a:t>Exploration with button and slider: </a:t>
            </a:r>
          </a:p>
          <a:p>
            <a:pPr lvl="1" fontAlgn="base"/>
            <a:r>
              <a:rPr lang="en-SG" sz="2200" b="0" i="0">
                <a:solidFill>
                  <a:srgbClr val="1A1A1A"/>
                </a:solidFill>
                <a:effectLst/>
                <a:latin typeface="Aptos" panose="020B0004020202020204" pitchFamily="34" charset="0"/>
              </a:rPr>
              <a:t>Click on the </a:t>
            </a:r>
            <a:r>
              <a:rPr lang="en-SG" sz="2200" b="1" i="0">
                <a:solidFill>
                  <a:srgbClr val="1A1A1A"/>
                </a:solidFill>
                <a:effectLst/>
                <a:latin typeface="Aptos" panose="020B0004020202020204" pitchFamily="34" charset="0"/>
              </a:rPr>
              <a:t>play</a:t>
            </a:r>
            <a:r>
              <a:rPr lang="en-SG" sz="2200" b="0" i="0">
                <a:solidFill>
                  <a:srgbClr val="1A1A1A"/>
                </a:solidFill>
                <a:effectLst/>
                <a:latin typeface="Aptos" panose="020B0004020202020204" pitchFamily="34" charset="0"/>
              </a:rPr>
              <a:t> button to observe the behaviour of the particles and the pressure gauge.</a:t>
            </a:r>
          </a:p>
          <a:p>
            <a:pPr lvl="1" fontAlgn="base"/>
            <a:r>
              <a:rPr lang="en-SG" sz="2200" b="0" i="0">
                <a:solidFill>
                  <a:srgbClr val="1A1A1A"/>
                </a:solidFill>
                <a:effectLst/>
                <a:latin typeface="Aptos" panose="020B0004020202020204" pitchFamily="34" charset="0"/>
              </a:rPr>
              <a:t>Gradually </a:t>
            </a:r>
            <a:r>
              <a:rPr lang="en-SG" sz="2200" b="1" i="0">
                <a:solidFill>
                  <a:srgbClr val="1A1A1A"/>
                </a:solidFill>
                <a:effectLst/>
                <a:latin typeface="Aptos" panose="020B0004020202020204" pitchFamily="34" charset="0"/>
              </a:rPr>
              <a:t>change</a:t>
            </a:r>
            <a:r>
              <a:rPr lang="en-SG" sz="2200" b="0" i="0">
                <a:solidFill>
                  <a:srgbClr val="1A1A1A"/>
                </a:solidFill>
                <a:effectLst/>
                <a:latin typeface="Aptos" panose="020B0004020202020204" pitchFamily="34" charset="0"/>
              </a:rPr>
              <a:t> the temperature and observe the behaviour of the particles and how the pressure changes.</a:t>
            </a:r>
            <a:endParaRPr lang="en-SG" sz="2200">
              <a:latin typeface="Aptos" panose="020B0004020202020204" pitchFamily="34" charset="0"/>
            </a:endParaRPr>
          </a:p>
        </p:txBody>
      </p:sp>
      <p:sp>
        <p:nvSpPr>
          <p:cNvPr id="8" name="Title 1">
            <a:extLst>
              <a:ext uri="{FF2B5EF4-FFF2-40B4-BE49-F238E27FC236}">
                <a16:creationId xmlns:a16="http://schemas.microsoft.com/office/drawing/2014/main" id="{3AC9004A-32EB-C01C-88D3-17C21AC53AAC}"/>
              </a:ext>
            </a:extLst>
          </p:cNvPr>
          <p:cNvSpPr>
            <a:spLocks noGrp="1"/>
          </p:cNvSpPr>
          <p:nvPr>
            <p:ph type="title"/>
          </p:nvPr>
        </p:nvSpPr>
        <p:spPr>
          <a:xfrm>
            <a:off x="838200" y="365125"/>
            <a:ext cx="10515600" cy="823595"/>
          </a:xfrm>
        </p:spPr>
        <p:txBody>
          <a:bodyPr>
            <a:normAutofit fontScale="90000"/>
          </a:bodyPr>
          <a:lstStyle/>
          <a:p>
            <a:r>
              <a:rPr lang="en-SG" sz="4000"/>
              <a:t>Learning Experience : Kinetic Particle Model of Matter</a:t>
            </a:r>
            <a:endParaRPr lang="en-US" sz="4000"/>
          </a:p>
        </p:txBody>
      </p:sp>
      <p:pic>
        <p:nvPicPr>
          <p:cNvPr id="2" name="Picture 1">
            <a:extLst>
              <a:ext uri="{FF2B5EF4-FFF2-40B4-BE49-F238E27FC236}">
                <a16:creationId xmlns:a16="http://schemas.microsoft.com/office/drawing/2014/main" id="{E77E81FB-6AAB-C68B-B542-621AA0B41EDA}"/>
              </a:ext>
            </a:extLst>
          </p:cNvPr>
          <p:cNvPicPr>
            <a:picLocks noChangeAspect="1"/>
          </p:cNvPicPr>
          <p:nvPr/>
        </p:nvPicPr>
        <p:blipFill>
          <a:blip r:embed="rId2"/>
          <a:stretch>
            <a:fillRect/>
          </a:stretch>
        </p:blipFill>
        <p:spPr>
          <a:xfrm>
            <a:off x="5648116" y="1404238"/>
            <a:ext cx="5705684" cy="5088637"/>
          </a:xfrm>
          <a:prstGeom prst="rect">
            <a:avLst/>
          </a:prstGeom>
        </p:spPr>
      </p:pic>
      <p:sp>
        <p:nvSpPr>
          <p:cNvPr id="3" name="Slide Number Placeholder 2">
            <a:extLst>
              <a:ext uri="{FF2B5EF4-FFF2-40B4-BE49-F238E27FC236}">
                <a16:creationId xmlns:a16="http://schemas.microsoft.com/office/drawing/2014/main" id="{050E1495-10F6-11C9-2F97-A69DFE5F029A}"/>
              </a:ext>
            </a:extLst>
          </p:cNvPr>
          <p:cNvSpPr>
            <a:spLocks noGrp="1"/>
          </p:cNvSpPr>
          <p:nvPr>
            <p:ph type="sldNum" sz="quarter" idx="12"/>
          </p:nvPr>
        </p:nvSpPr>
        <p:spPr/>
        <p:txBody>
          <a:bodyPr/>
          <a:lstStyle/>
          <a:p>
            <a:fld id="{330EA680-D336-4FF7-8B7A-9848BB0A1C32}" type="slidenum">
              <a:rPr lang="en-US" smtClean="0"/>
              <a:t>22</a:t>
            </a:fld>
            <a:endParaRPr lang="en-US"/>
          </a:p>
        </p:txBody>
      </p:sp>
    </p:spTree>
    <p:extLst>
      <p:ext uri="{BB962C8B-B14F-4D97-AF65-F5344CB8AC3E}">
        <p14:creationId xmlns:p14="http://schemas.microsoft.com/office/powerpoint/2010/main" val="293159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D19F4-1520-E032-43F2-A0DC906D986F}"/>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9B477D3-B5C6-FB60-774E-D6ED77E564D0}"/>
              </a:ext>
            </a:extLst>
          </p:cNvPr>
          <p:cNvSpPr>
            <a:spLocks noGrp="1"/>
          </p:cNvSpPr>
          <p:nvPr>
            <p:ph idx="1"/>
          </p:nvPr>
        </p:nvSpPr>
        <p:spPr>
          <a:xfrm>
            <a:off x="838200" y="1514588"/>
            <a:ext cx="3794760" cy="4351338"/>
          </a:xfrm>
        </p:spPr>
        <p:txBody>
          <a:bodyPr>
            <a:normAutofit/>
          </a:bodyPr>
          <a:lstStyle/>
          <a:p>
            <a:r>
              <a:rPr lang="en-SG" sz="2200">
                <a:latin typeface="Aptos" panose="020B0004020202020204" pitchFamily="34" charset="0"/>
              </a:rPr>
              <a:t>Providing instant personalised help during asynchronous home-based learning</a:t>
            </a:r>
          </a:p>
          <a:p>
            <a:r>
              <a:rPr lang="en-SG" sz="2200">
                <a:latin typeface="Aptos" panose="020B0004020202020204" pitchFamily="34" charset="0"/>
              </a:rPr>
              <a:t>Scaffolding questions asked using a custom AI chatbot (embedded </a:t>
            </a:r>
            <a:r>
              <a:rPr lang="en-SG" sz="2200" err="1">
                <a:latin typeface="Aptos" panose="020B0004020202020204" pitchFamily="34" charset="0"/>
              </a:rPr>
              <a:t>Schoolai.com</a:t>
            </a:r>
            <a:r>
              <a:rPr lang="en-SG" sz="2200">
                <a:latin typeface="Aptos" panose="020B0004020202020204" pitchFamily="34" charset="0"/>
              </a:rPr>
              <a:t>)</a:t>
            </a:r>
          </a:p>
          <a:p>
            <a:r>
              <a:rPr lang="en-SG" sz="2200">
                <a:latin typeface="Aptos" panose="020B0004020202020204" pitchFamily="34" charset="0"/>
              </a:rPr>
              <a:t>System prompt given to custom bot constrains discussion to the problem</a:t>
            </a:r>
          </a:p>
          <a:p>
            <a:pPr marL="0" indent="0">
              <a:buNone/>
            </a:pPr>
            <a:r>
              <a:rPr lang="en-SG" sz="2200">
                <a:latin typeface="Aptos" panose="020B0004020202020204" pitchFamily="34" charset="0"/>
              </a:rPr>
              <a:t>  </a:t>
            </a:r>
          </a:p>
        </p:txBody>
      </p:sp>
      <p:sp>
        <p:nvSpPr>
          <p:cNvPr id="8" name="Title 1">
            <a:extLst>
              <a:ext uri="{FF2B5EF4-FFF2-40B4-BE49-F238E27FC236}">
                <a16:creationId xmlns:a16="http://schemas.microsoft.com/office/drawing/2014/main" id="{709EBB20-36F6-802A-D24D-F432E13A0D26}"/>
              </a:ext>
            </a:extLst>
          </p:cNvPr>
          <p:cNvSpPr>
            <a:spLocks noGrp="1"/>
          </p:cNvSpPr>
          <p:nvPr>
            <p:ph type="title"/>
          </p:nvPr>
        </p:nvSpPr>
        <p:spPr>
          <a:xfrm>
            <a:off x="838200" y="365125"/>
            <a:ext cx="10515600" cy="823595"/>
          </a:xfrm>
        </p:spPr>
        <p:txBody>
          <a:bodyPr>
            <a:normAutofit fontScale="90000"/>
          </a:bodyPr>
          <a:lstStyle/>
          <a:p>
            <a:r>
              <a:rPr lang="en-SG" sz="3600"/>
              <a:t>Learning Experience </a:t>
            </a:r>
            <a:r>
              <a:rPr lang="en-SG" sz="4000"/>
              <a:t>: Kinetic Particle Model of Matter</a:t>
            </a:r>
            <a:endParaRPr lang="en-US" sz="4000"/>
          </a:p>
        </p:txBody>
      </p:sp>
      <p:pic>
        <p:nvPicPr>
          <p:cNvPr id="2" name="Picture 1">
            <a:extLst>
              <a:ext uri="{FF2B5EF4-FFF2-40B4-BE49-F238E27FC236}">
                <a16:creationId xmlns:a16="http://schemas.microsoft.com/office/drawing/2014/main" id="{888F0FFE-F7B6-7BDD-3E70-FF1193177E5A}"/>
              </a:ext>
            </a:extLst>
          </p:cNvPr>
          <p:cNvPicPr>
            <a:picLocks noChangeAspect="1"/>
          </p:cNvPicPr>
          <p:nvPr/>
        </p:nvPicPr>
        <p:blipFill>
          <a:blip r:embed="rId2"/>
          <a:stretch>
            <a:fillRect/>
          </a:stretch>
        </p:blipFill>
        <p:spPr>
          <a:xfrm>
            <a:off x="5078762" y="1188720"/>
            <a:ext cx="6713790" cy="5789701"/>
          </a:xfrm>
          <a:prstGeom prst="rect">
            <a:avLst/>
          </a:prstGeom>
        </p:spPr>
      </p:pic>
      <p:sp>
        <p:nvSpPr>
          <p:cNvPr id="3" name="Slide Number Placeholder 2">
            <a:extLst>
              <a:ext uri="{FF2B5EF4-FFF2-40B4-BE49-F238E27FC236}">
                <a16:creationId xmlns:a16="http://schemas.microsoft.com/office/drawing/2014/main" id="{A61C6296-D47F-CEA4-D028-0F88472C99C7}"/>
              </a:ext>
            </a:extLst>
          </p:cNvPr>
          <p:cNvSpPr>
            <a:spLocks noGrp="1"/>
          </p:cNvSpPr>
          <p:nvPr>
            <p:ph type="sldNum" sz="quarter" idx="12"/>
          </p:nvPr>
        </p:nvSpPr>
        <p:spPr/>
        <p:txBody>
          <a:bodyPr/>
          <a:lstStyle/>
          <a:p>
            <a:fld id="{330EA680-D336-4FF7-8B7A-9848BB0A1C32}" type="slidenum">
              <a:rPr lang="en-US" smtClean="0"/>
              <a:t>23</a:t>
            </a:fld>
            <a:endParaRPr lang="en-US"/>
          </a:p>
        </p:txBody>
      </p:sp>
    </p:spTree>
    <p:extLst>
      <p:ext uri="{BB962C8B-B14F-4D97-AF65-F5344CB8AC3E}">
        <p14:creationId xmlns:p14="http://schemas.microsoft.com/office/powerpoint/2010/main" val="2028460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7E269E-B6CB-59B2-4DA9-EA8ADFEAE811}"/>
              </a:ext>
            </a:extLst>
          </p:cNvPr>
          <p:cNvPicPr>
            <a:picLocks noChangeAspect="1"/>
          </p:cNvPicPr>
          <p:nvPr/>
        </p:nvPicPr>
        <p:blipFill>
          <a:blip r:embed="rId2"/>
          <a:stretch>
            <a:fillRect/>
          </a:stretch>
        </p:blipFill>
        <p:spPr>
          <a:xfrm>
            <a:off x="489498" y="1008528"/>
            <a:ext cx="4088211" cy="5298141"/>
          </a:xfrm>
          <a:prstGeom prst="rect">
            <a:avLst/>
          </a:prstGeom>
        </p:spPr>
      </p:pic>
      <p:sp>
        <p:nvSpPr>
          <p:cNvPr id="6" name="Title 1">
            <a:extLst>
              <a:ext uri="{FF2B5EF4-FFF2-40B4-BE49-F238E27FC236}">
                <a16:creationId xmlns:a16="http://schemas.microsoft.com/office/drawing/2014/main" id="{388A91D6-8705-2E42-E2C2-0124864FBE51}"/>
              </a:ext>
            </a:extLst>
          </p:cNvPr>
          <p:cNvSpPr>
            <a:spLocks noGrp="1"/>
          </p:cNvSpPr>
          <p:nvPr>
            <p:ph type="title"/>
          </p:nvPr>
        </p:nvSpPr>
        <p:spPr>
          <a:xfrm>
            <a:off x="838200" y="365125"/>
            <a:ext cx="10515600" cy="823595"/>
          </a:xfrm>
        </p:spPr>
        <p:txBody>
          <a:bodyPr>
            <a:normAutofit/>
          </a:bodyPr>
          <a:lstStyle/>
          <a:p>
            <a:r>
              <a:rPr lang="en-SG" sz="4000"/>
              <a:t>Setting up and monitoring a custom AI bot</a:t>
            </a:r>
            <a:endParaRPr lang="en-US" sz="4000"/>
          </a:p>
        </p:txBody>
      </p:sp>
      <p:pic>
        <p:nvPicPr>
          <p:cNvPr id="18" name="Picture 17">
            <a:extLst>
              <a:ext uri="{FF2B5EF4-FFF2-40B4-BE49-F238E27FC236}">
                <a16:creationId xmlns:a16="http://schemas.microsoft.com/office/drawing/2014/main" id="{A381F57C-0831-1EB4-2C3C-74307A58BDB5}"/>
              </a:ext>
            </a:extLst>
          </p:cNvPr>
          <p:cNvPicPr>
            <a:picLocks noChangeAspect="1"/>
          </p:cNvPicPr>
          <p:nvPr/>
        </p:nvPicPr>
        <p:blipFill>
          <a:blip r:embed="rId3"/>
          <a:stretch>
            <a:fillRect/>
          </a:stretch>
        </p:blipFill>
        <p:spPr>
          <a:xfrm>
            <a:off x="5111627" y="1130826"/>
            <a:ext cx="5868838" cy="5137179"/>
          </a:xfrm>
          <a:prstGeom prst="rect">
            <a:avLst/>
          </a:prstGeom>
        </p:spPr>
      </p:pic>
      <p:sp>
        <p:nvSpPr>
          <p:cNvPr id="2" name="Slide Number Placeholder 1">
            <a:extLst>
              <a:ext uri="{FF2B5EF4-FFF2-40B4-BE49-F238E27FC236}">
                <a16:creationId xmlns:a16="http://schemas.microsoft.com/office/drawing/2014/main" id="{1EC4A7FA-0403-6765-38FA-F5B98B48FE38}"/>
              </a:ext>
            </a:extLst>
          </p:cNvPr>
          <p:cNvSpPr>
            <a:spLocks noGrp="1"/>
          </p:cNvSpPr>
          <p:nvPr>
            <p:ph type="sldNum" sz="quarter" idx="12"/>
          </p:nvPr>
        </p:nvSpPr>
        <p:spPr/>
        <p:txBody>
          <a:bodyPr/>
          <a:lstStyle/>
          <a:p>
            <a:fld id="{330EA680-D336-4FF7-8B7A-9848BB0A1C32}" type="slidenum">
              <a:rPr lang="en-US" smtClean="0"/>
              <a:t>24</a:t>
            </a:fld>
            <a:endParaRPr lang="en-US"/>
          </a:p>
        </p:txBody>
      </p:sp>
    </p:spTree>
    <p:extLst>
      <p:ext uri="{BB962C8B-B14F-4D97-AF65-F5344CB8AC3E}">
        <p14:creationId xmlns:p14="http://schemas.microsoft.com/office/powerpoint/2010/main" val="558254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BC81F-59F4-DD16-4EE3-4699C9D5EED7}"/>
              </a:ext>
            </a:extLst>
          </p:cNvPr>
          <p:cNvSpPr>
            <a:spLocks noGrp="1"/>
          </p:cNvSpPr>
          <p:nvPr>
            <p:ph type="title"/>
          </p:nvPr>
        </p:nvSpPr>
        <p:spPr>
          <a:xfrm>
            <a:off x="838200" y="365126"/>
            <a:ext cx="10515600" cy="1017964"/>
          </a:xfrm>
        </p:spPr>
        <p:txBody>
          <a:bodyPr>
            <a:normAutofit/>
          </a:bodyPr>
          <a:lstStyle/>
          <a:p>
            <a:r>
              <a:rPr lang="en-SG" sz="3600"/>
              <a:t>Learning Experience : Kinetic Particle Model of Matter</a:t>
            </a:r>
            <a:endParaRPr lang="en-US" sz="3600"/>
          </a:p>
        </p:txBody>
      </p:sp>
      <p:sp>
        <p:nvSpPr>
          <p:cNvPr id="3" name="Content Placeholder 2">
            <a:extLst>
              <a:ext uri="{FF2B5EF4-FFF2-40B4-BE49-F238E27FC236}">
                <a16:creationId xmlns:a16="http://schemas.microsoft.com/office/drawing/2014/main" id="{4024493D-59AC-AD3F-060A-FA19FFB46C33}"/>
              </a:ext>
            </a:extLst>
          </p:cNvPr>
          <p:cNvSpPr>
            <a:spLocks noGrp="1"/>
          </p:cNvSpPr>
          <p:nvPr>
            <p:ph idx="1"/>
          </p:nvPr>
        </p:nvSpPr>
        <p:spPr>
          <a:xfrm>
            <a:off x="838200" y="1825625"/>
            <a:ext cx="4038600" cy="4351338"/>
          </a:xfrm>
        </p:spPr>
        <p:txBody>
          <a:bodyPr>
            <a:normAutofit/>
          </a:bodyPr>
          <a:lstStyle/>
          <a:p>
            <a:r>
              <a:rPr lang="en-US" sz="2200"/>
              <a:t>Checking for Understanding using SLS Short Answer Feedback Assistant (</a:t>
            </a:r>
            <a:r>
              <a:rPr lang="en-US" sz="2200" err="1"/>
              <a:t>ShortAnsFA</a:t>
            </a:r>
            <a:r>
              <a:rPr lang="en-US" sz="2200"/>
              <a:t>)</a:t>
            </a:r>
          </a:p>
          <a:p>
            <a:r>
              <a:rPr lang="en-US" sz="2200" err="1"/>
              <a:t>ShortAnsFA</a:t>
            </a:r>
            <a:r>
              <a:rPr lang="en-US" sz="2200"/>
              <a:t> uses mark scheme input by teacher to provide feedback and assign a mark (option)</a:t>
            </a:r>
          </a:p>
          <a:p>
            <a:r>
              <a:rPr lang="en-US" sz="2200"/>
              <a:t>Students to raise questions on feedback if any</a:t>
            </a:r>
          </a:p>
        </p:txBody>
      </p:sp>
      <p:pic>
        <p:nvPicPr>
          <p:cNvPr id="4" name="Picture 3">
            <a:extLst>
              <a:ext uri="{FF2B5EF4-FFF2-40B4-BE49-F238E27FC236}">
                <a16:creationId xmlns:a16="http://schemas.microsoft.com/office/drawing/2014/main" id="{097BBC1F-81BB-FB25-9963-99EB9AB39C24}"/>
              </a:ext>
            </a:extLst>
          </p:cNvPr>
          <p:cNvPicPr>
            <a:picLocks noChangeAspect="1"/>
          </p:cNvPicPr>
          <p:nvPr/>
        </p:nvPicPr>
        <p:blipFill>
          <a:blip r:embed="rId2"/>
          <a:stretch>
            <a:fillRect/>
          </a:stretch>
        </p:blipFill>
        <p:spPr>
          <a:xfrm>
            <a:off x="5146632" y="1419054"/>
            <a:ext cx="6338232" cy="4902352"/>
          </a:xfrm>
          <a:prstGeom prst="rect">
            <a:avLst/>
          </a:prstGeom>
        </p:spPr>
      </p:pic>
      <p:sp>
        <p:nvSpPr>
          <p:cNvPr id="5" name="Slide Number Placeholder 4">
            <a:extLst>
              <a:ext uri="{FF2B5EF4-FFF2-40B4-BE49-F238E27FC236}">
                <a16:creationId xmlns:a16="http://schemas.microsoft.com/office/drawing/2014/main" id="{BC73D69C-4DC0-8CBC-0FB3-CA120212F8A3}"/>
              </a:ext>
            </a:extLst>
          </p:cNvPr>
          <p:cNvSpPr>
            <a:spLocks noGrp="1"/>
          </p:cNvSpPr>
          <p:nvPr>
            <p:ph type="sldNum" sz="quarter" idx="12"/>
          </p:nvPr>
        </p:nvSpPr>
        <p:spPr/>
        <p:txBody>
          <a:bodyPr/>
          <a:lstStyle/>
          <a:p>
            <a:fld id="{330EA680-D336-4FF7-8B7A-9848BB0A1C32}" type="slidenum">
              <a:rPr lang="en-US" smtClean="0"/>
              <a:t>25</a:t>
            </a:fld>
            <a:endParaRPr lang="en-US"/>
          </a:p>
        </p:txBody>
      </p:sp>
    </p:spTree>
    <p:extLst>
      <p:ext uri="{BB962C8B-B14F-4D97-AF65-F5344CB8AC3E}">
        <p14:creationId xmlns:p14="http://schemas.microsoft.com/office/powerpoint/2010/main" val="3006789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4736F-B079-A738-2D95-DE9F76C08442}"/>
              </a:ext>
            </a:extLst>
          </p:cNvPr>
          <p:cNvSpPr>
            <a:spLocks noGrp="1"/>
          </p:cNvSpPr>
          <p:nvPr>
            <p:ph type="title"/>
          </p:nvPr>
        </p:nvSpPr>
        <p:spPr>
          <a:xfrm>
            <a:off x="838200" y="365125"/>
            <a:ext cx="10515600" cy="793115"/>
          </a:xfrm>
        </p:spPr>
        <p:txBody>
          <a:bodyPr>
            <a:normAutofit fontScale="90000"/>
          </a:bodyPr>
          <a:lstStyle/>
          <a:p>
            <a:r>
              <a:rPr lang="en-SG" sz="3600"/>
              <a:t>Learning Experience</a:t>
            </a:r>
            <a:r>
              <a:rPr lang="en-SG" sz="4000"/>
              <a:t>: Kinetic Particle Model of Matter</a:t>
            </a:r>
            <a:endParaRPr lang="en-US" sz="4000"/>
          </a:p>
        </p:txBody>
      </p:sp>
      <p:sp>
        <p:nvSpPr>
          <p:cNvPr id="3" name="Content Placeholder 2">
            <a:extLst>
              <a:ext uri="{FF2B5EF4-FFF2-40B4-BE49-F238E27FC236}">
                <a16:creationId xmlns:a16="http://schemas.microsoft.com/office/drawing/2014/main" id="{AC076DD0-A016-FA48-2F58-A68675CC9676}"/>
              </a:ext>
            </a:extLst>
          </p:cNvPr>
          <p:cNvSpPr>
            <a:spLocks noGrp="1"/>
          </p:cNvSpPr>
          <p:nvPr>
            <p:ph idx="1"/>
          </p:nvPr>
        </p:nvSpPr>
        <p:spPr>
          <a:xfrm>
            <a:off x="838199" y="1356360"/>
            <a:ext cx="9654679" cy="4820603"/>
          </a:xfrm>
        </p:spPr>
        <p:txBody>
          <a:bodyPr vert="horz" lIns="91440" tIns="45720" rIns="91440" bIns="45720" rtlCol="0" anchor="t">
            <a:normAutofit/>
          </a:bodyPr>
          <a:lstStyle/>
          <a:p>
            <a:r>
              <a:rPr lang="en-US" dirty="0"/>
              <a:t>AI provides feedback</a:t>
            </a:r>
          </a:p>
          <a:p>
            <a:r>
              <a:rPr lang="en-US" dirty="0"/>
              <a:t>AI awards mark (optional) </a:t>
            </a:r>
          </a:p>
        </p:txBody>
      </p:sp>
      <p:pic>
        <p:nvPicPr>
          <p:cNvPr id="6" name="Picture 5">
            <a:extLst>
              <a:ext uri="{FF2B5EF4-FFF2-40B4-BE49-F238E27FC236}">
                <a16:creationId xmlns:a16="http://schemas.microsoft.com/office/drawing/2014/main" id="{D3943DFA-EBD7-4959-B5C1-BB338D35A6B3}"/>
              </a:ext>
            </a:extLst>
          </p:cNvPr>
          <p:cNvPicPr>
            <a:picLocks noChangeAspect="1"/>
          </p:cNvPicPr>
          <p:nvPr/>
        </p:nvPicPr>
        <p:blipFill>
          <a:blip r:embed="rId2"/>
          <a:stretch>
            <a:fillRect/>
          </a:stretch>
        </p:blipFill>
        <p:spPr>
          <a:xfrm>
            <a:off x="6236210" y="2855857"/>
            <a:ext cx="5577837" cy="3548820"/>
          </a:xfrm>
          <a:prstGeom prst="rect">
            <a:avLst/>
          </a:prstGeom>
        </p:spPr>
      </p:pic>
      <p:pic>
        <p:nvPicPr>
          <p:cNvPr id="7" name="Picture 6">
            <a:extLst>
              <a:ext uri="{FF2B5EF4-FFF2-40B4-BE49-F238E27FC236}">
                <a16:creationId xmlns:a16="http://schemas.microsoft.com/office/drawing/2014/main" id="{50773783-B96D-04F0-8D2C-9FB0E39B70C3}"/>
              </a:ext>
            </a:extLst>
          </p:cNvPr>
          <p:cNvPicPr>
            <a:picLocks noChangeAspect="1"/>
          </p:cNvPicPr>
          <p:nvPr/>
        </p:nvPicPr>
        <p:blipFill>
          <a:blip r:embed="rId3"/>
          <a:stretch>
            <a:fillRect/>
          </a:stretch>
        </p:blipFill>
        <p:spPr>
          <a:xfrm>
            <a:off x="636149" y="2855857"/>
            <a:ext cx="5344026" cy="2446843"/>
          </a:xfrm>
          <a:prstGeom prst="rect">
            <a:avLst/>
          </a:prstGeom>
        </p:spPr>
      </p:pic>
      <p:sp>
        <p:nvSpPr>
          <p:cNvPr id="4" name="Slide Number Placeholder 3">
            <a:extLst>
              <a:ext uri="{FF2B5EF4-FFF2-40B4-BE49-F238E27FC236}">
                <a16:creationId xmlns:a16="http://schemas.microsoft.com/office/drawing/2014/main" id="{FEECD13C-FBAC-20C0-E274-21DFFE0BB41D}"/>
              </a:ext>
            </a:extLst>
          </p:cNvPr>
          <p:cNvSpPr>
            <a:spLocks noGrp="1"/>
          </p:cNvSpPr>
          <p:nvPr>
            <p:ph type="sldNum" sz="quarter" idx="12"/>
          </p:nvPr>
        </p:nvSpPr>
        <p:spPr/>
        <p:txBody>
          <a:bodyPr/>
          <a:lstStyle/>
          <a:p>
            <a:fld id="{330EA680-D336-4FF7-8B7A-9848BB0A1C32}" type="slidenum">
              <a:rPr lang="en-US" smtClean="0"/>
              <a:t>26</a:t>
            </a:fld>
            <a:endParaRPr lang="en-US"/>
          </a:p>
        </p:txBody>
      </p:sp>
    </p:spTree>
    <p:extLst>
      <p:ext uri="{BB962C8B-B14F-4D97-AF65-F5344CB8AC3E}">
        <p14:creationId xmlns:p14="http://schemas.microsoft.com/office/powerpoint/2010/main" val="901810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E3A93-9E02-4835-DF3F-5D226F24E43B}"/>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A4616E55-6823-B2EE-7FAD-46292F111CBE}"/>
              </a:ext>
            </a:extLst>
          </p:cNvPr>
          <p:cNvGrpSpPr/>
          <p:nvPr/>
        </p:nvGrpSpPr>
        <p:grpSpPr>
          <a:xfrm>
            <a:off x="5725476" y="365125"/>
            <a:ext cx="6176963" cy="6176963"/>
            <a:chOff x="5725476" y="365125"/>
            <a:chExt cx="6176963" cy="6176963"/>
          </a:xfrm>
        </p:grpSpPr>
        <p:pic>
          <p:nvPicPr>
            <p:cNvPr id="8" name="Picture 2" descr="Figure 5">
              <a:extLst>
                <a:ext uri="{FF2B5EF4-FFF2-40B4-BE49-F238E27FC236}">
                  <a16:creationId xmlns:a16="http://schemas.microsoft.com/office/drawing/2014/main" id="{C6FDB7F8-E295-6EE6-F81F-9BD40B2BFA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5476" y="365125"/>
              <a:ext cx="6176963" cy="617696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2E763126-7353-FC36-D8B8-BF03A2EF7B6D}"/>
                </a:ext>
              </a:extLst>
            </p:cNvPr>
            <p:cNvGrpSpPr/>
            <p:nvPr/>
          </p:nvGrpSpPr>
          <p:grpSpPr>
            <a:xfrm>
              <a:off x="7014007" y="862149"/>
              <a:ext cx="4425422" cy="4391484"/>
              <a:chOff x="7014007" y="862149"/>
              <a:chExt cx="4425422" cy="4391484"/>
            </a:xfrm>
          </p:grpSpPr>
          <p:sp>
            <p:nvSpPr>
              <p:cNvPr id="10" name="Rectangle 9">
                <a:extLst>
                  <a:ext uri="{FF2B5EF4-FFF2-40B4-BE49-F238E27FC236}">
                    <a16:creationId xmlns:a16="http://schemas.microsoft.com/office/drawing/2014/main" id="{F679D2B6-A0F6-CAAF-3119-2A0C39793C3B}"/>
                  </a:ext>
                </a:extLst>
              </p:cNvPr>
              <p:cNvSpPr/>
              <p:nvPr/>
            </p:nvSpPr>
            <p:spPr>
              <a:xfrm>
                <a:off x="7027816" y="862149"/>
                <a:ext cx="1358537" cy="1332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30666EE-F05B-AB60-172A-5A8C4BC2A469}"/>
                  </a:ext>
                </a:extLst>
              </p:cNvPr>
              <p:cNvSpPr/>
              <p:nvPr/>
            </p:nvSpPr>
            <p:spPr>
              <a:xfrm>
                <a:off x="8554354" y="862149"/>
                <a:ext cx="1358537" cy="1332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C21A31D-0787-3004-E849-0F1F9F5DABB5}"/>
                  </a:ext>
                </a:extLst>
              </p:cNvPr>
              <p:cNvSpPr/>
              <p:nvPr/>
            </p:nvSpPr>
            <p:spPr>
              <a:xfrm>
                <a:off x="10080892" y="862149"/>
                <a:ext cx="1358537" cy="1332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0756E9-B38A-72E8-73EB-E7535D648FB8}"/>
                  </a:ext>
                </a:extLst>
              </p:cNvPr>
              <p:cNvSpPr/>
              <p:nvPr/>
            </p:nvSpPr>
            <p:spPr>
              <a:xfrm>
                <a:off x="7027816" y="2369706"/>
                <a:ext cx="1358537" cy="1332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7916197-A73E-7575-5246-4AB14EDC9B30}"/>
                  </a:ext>
                </a:extLst>
              </p:cNvPr>
              <p:cNvSpPr/>
              <p:nvPr/>
            </p:nvSpPr>
            <p:spPr>
              <a:xfrm>
                <a:off x="8554354" y="2369706"/>
                <a:ext cx="1358537" cy="1332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E1A8F5D-83E8-A027-2208-7180E3CB4072}"/>
                  </a:ext>
                </a:extLst>
              </p:cNvPr>
              <p:cNvSpPr/>
              <p:nvPr/>
            </p:nvSpPr>
            <p:spPr>
              <a:xfrm>
                <a:off x="10080892" y="2369706"/>
                <a:ext cx="1358537" cy="1332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474EE18-047F-5E84-EBEE-517E4FBD1528}"/>
                  </a:ext>
                </a:extLst>
              </p:cNvPr>
              <p:cNvSpPr/>
              <p:nvPr/>
            </p:nvSpPr>
            <p:spPr>
              <a:xfrm>
                <a:off x="7014007" y="3921221"/>
                <a:ext cx="1358537" cy="1332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BB4DFD8-33F4-B53A-2F46-34BD1A98E431}"/>
                  </a:ext>
                </a:extLst>
              </p:cNvPr>
              <p:cNvSpPr/>
              <p:nvPr/>
            </p:nvSpPr>
            <p:spPr>
              <a:xfrm>
                <a:off x="8540545" y="3921221"/>
                <a:ext cx="1358537" cy="1332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BC3B4EB-E012-64E7-5486-8A376B7BFF9E}"/>
                  </a:ext>
                </a:extLst>
              </p:cNvPr>
              <p:cNvSpPr/>
              <p:nvPr/>
            </p:nvSpPr>
            <p:spPr>
              <a:xfrm>
                <a:off x="10067083" y="3921221"/>
                <a:ext cx="1358537" cy="13324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Rounded Rectangle 18">
            <a:extLst>
              <a:ext uri="{FF2B5EF4-FFF2-40B4-BE49-F238E27FC236}">
                <a16:creationId xmlns:a16="http://schemas.microsoft.com/office/drawing/2014/main" id="{3B48CAE4-2576-3ABC-C33E-7008F7AA939E}"/>
              </a:ext>
            </a:extLst>
          </p:cNvPr>
          <p:cNvSpPr/>
          <p:nvPr/>
        </p:nvSpPr>
        <p:spPr>
          <a:xfrm>
            <a:off x="9138091" y="1823452"/>
            <a:ext cx="1465217" cy="987750"/>
          </a:xfrm>
          <a:prstGeom prst="roundRect">
            <a:avLst>
              <a:gd name="adj" fmla="val 16792"/>
            </a:avLst>
          </a:prstGeom>
          <a:solidFill>
            <a:schemeClr val="bg1"/>
          </a:solid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Interactive simulations</a:t>
            </a:r>
          </a:p>
        </p:txBody>
      </p:sp>
      <p:sp>
        <p:nvSpPr>
          <p:cNvPr id="2" name="Title 1">
            <a:extLst>
              <a:ext uri="{FF2B5EF4-FFF2-40B4-BE49-F238E27FC236}">
                <a16:creationId xmlns:a16="http://schemas.microsoft.com/office/drawing/2014/main" id="{B48745CC-5812-03CF-AB7F-F933864D670D}"/>
              </a:ext>
            </a:extLst>
          </p:cNvPr>
          <p:cNvSpPr>
            <a:spLocks noGrp="1"/>
          </p:cNvSpPr>
          <p:nvPr>
            <p:ph type="title"/>
          </p:nvPr>
        </p:nvSpPr>
        <p:spPr>
          <a:xfrm>
            <a:off x="838200" y="365125"/>
            <a:ext cx="6999514" cy="849721"/>
          </a:xfrm>
        </p:spPr>
        <p:txBody>
          <a:bodyPr>
            <a:normAutofit/>
          </a:bodyPr>
          <a:lstStyle/>
          <a:p>
            <a:r>
              <a:rPr lang="en-US"/>
              <a:t>Meaningful use of tech</a:t>
            </a:r>
          </a:p>
        </p:txBody>
      </p:sp>
      <p:sp>
        <p:nvSpPr>
          <p:cNvPr id="3" name="Content Placeholder 2">
            <a:extLst>
              <a:ext uri="{FF2B5EF4-FFF2-40B4-BE49-F238E27FC236}">
                <a16:creationId xmlns:a16="http://schemas.microsoft.com/office/drawing/2014/main" id="{06E6B865-827D-0FC8-0A8D-DBEB1FFD367A}"/>
              </a:ext>
            </a:extLst>
          </p:cNvPr>
          <p:cNvSpPr>
            <a:spLocks noGrp="1"/>
          </p:cNvSpPr>
          <p:nvPr>
            <p:ph idx="1"/>
          </p:nvPr>
        </p:nvSpPr>
        <p:spPr>
          <a:xfrm>
            <a:off x="838200" y="1358537"/>
            <a:ext cx="3955869" cy="4818426"/>
          </a:xfrm>
        </p:spPr>
        <p:txBody>
          <a:bodyPr>
            <a:normAutofit/>
          </a:bodyPr>
          <a:lstStyle/>
          <a:p>
            <a:r>
              <a:rPr lang="en-US" sz="2200"/>
              <a:t>Is student’s use of tech Passive/Interactive/Creative?</a:t>
            </a:r>
          </a:p>
          <a:p>
            <a:pPr lvl="1"/>
            <a:endParaRPr lang="en-US" sz="2200"/>
          </a:p>
          <a:p>
            <a:r>
              <a:rPr lang="en-US" sz="2200"/>
              <a:t>Is teacher’s use of tech Replacing/Amplifying/ Transforming traditional practice?</a:t>
            </a:r>
          </a:p>
        </p:txBody>
      </p:sp>
      <p:sp>
        <p:nvSpPr>
          <p:cNvPr id="5" name="Rounded Rectangle 4">
            <a:extLst>
              <a:ext uri="{FF2B5EF4-FFF2-40B4-BE49-F238E27FC236}">
                <a16:creationId xmlns:a16="http://schemas.microsoft.com/office/drawing/2014/main" id="{FED31684-FA41-6F68-19D6-A5F0F346296C}"/>
              </a:ext>
            </a:extLst>
          </p:cNvPr>
          <p:cNvSpPr/>
          <p:nvPr/>
        </p:nvSpPr>
        <p:spPr>
          <a:xfrm>
            <a:off x="9890734" y="1156549"/>
            <a:ext cx="1412965" cy="792481"/>
          </a:xfrm>
          <a:prstGeom prst="roundRect">
            <a:avLst>
              <a:gd name="adj" fmla="val 30303"/>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Cocreating a response with AI</a:t>
            </a:r>
          </a:p>
        </p:txBody>
      </p:sp>
      <p:sp>
        <p:nvSpPr>
          <p:cNvPr id="6" name="Rounded Rectangle 5">
            <a:extLst>
              <a:ext uri="{FF2B5EF4-FFF2-40B4-BE49-F238E27FC236}">
                <a16:creationId xmlns:a16="http://schemas.microsoft.com/office/drawing/2014/main" id="{E8D9AC9D-0109-37B3-DD13-B4061B97D58C}"/>
              </a:ext>
            </a:extLst>
          </p:cNvPr>
          <p:cNvSpPr/>
          <p:nvPr/>
        </p:nvSpPr>
        <p:spPr>
          <a:xfrm>
            <a:off x="9864607" y="2794119"/>
            <a:ext cx="1465217" cy="792481"/>
          </a:xfrm>
          <a:prstGeom prst="roundRect">
            <a:avLst>
              <a:gd name="adj" fmla="val 30303"/>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Instant feedback with AI</a:t>
            </a:r>
          </a:p>
        </p:txBody>
      </p:sp>
      <p:sp>
        <p:nvSpPr>
          <p:cNvPr id="4" name="Slide Number Placeholder 3">
            <a:extLst>
              <a:ext uri="{FF2B5EF4-FFF2-40B4-BE49-F238E27FC236}">
                <a16:creationId xmlns:a16="http://schemas.microsoft.com/office/drawing/2014/main" id="{82BAFF00-FC87-C5C5-CFA7-2A4477D02AA6}"/>
              </a:ext>
            </a:extLst>
          </p:cNvPr>
          <p:cNvSpPr>
            <a:spLocks noGrp="1"/>
          </p:cNvSpPr>
          <p:nvPr>
            <p:ph type="sldNum" sz="quarter" idx="12"/>
          </p:nvPr>
        </p:nvSpPr>
        <p:spPr/>
        <p:txBody>
          <a:bodyPr/>
          <a:lstStyle/>
          <a:p>
            <a:fld id="{330EA680-D336-4FF7-8B7A-9848BB0A1C32}" type="slidenum">
              <a:rPr lang="en-US" smtClean="0"/>
              <a:t>27</a:t>
            </a:fld>
            <a:endParaRPr lang="en-US"/>
          </a:p>
        </p:txBody>
      </p:sp>
    </p:spTree>
    <p:extLst>
      <p:ext uri="{BB962C8B-B14F-4D97-AF65-F5344CB8AC3E}">
        <p14:creationId xmlns:p14="http://schemas.microsoft.com/office/powerpoint/2010/main" val="4108668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CE084-7067-90B1-6718-313A68F866A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A8C051A-D5CB-F860-E1C5-69C40242ABEE}"/>
              </a:ext>
            </a:extLst>
          </p:cNvPr>
          <p:cNvSpPr>
            <a:spLocks noGrp="1"/>
          </p:cNvSpPr>
          <p:nvPr>
            <p:ph type="title"/>
          </p:nvPr>
        </p:nvSpPr>
        <p:spPr>
          <a:xfrm>
            <a:off x="838200" y="365125"/>
            <a:ext cx="10515600" cy="1036955"/>
          </a:xfrm>
        </p:spPr>
        <p:txBody>
          <a:bodyPr>
            <a:normAutofit/>
          </a:bodyPr>
          <a:lstStyle/>
          <a:p>
            <a:r>
              <a:rPr lang="en-SG" sz="3600"/>
              <a:t>Another Learning Experience: Radioactivity</a:t>
            </a:r>
          </a:p>
        </p:txBody>
      </p:sp>
      <p:sp>
        <p:nvSpPr>
          <p:cNvPr id="2" name="Rounded Rectangle 1">
            <a:extLst>
              <a:ext uri="{FF2B5EF4-FFF2-40B4-BE49-F238E27FC236}">
                <a16:creationId xmlns:a16="http://schemas.microsoft.com/office/drawing/2014/main" id="{FBC6A8B6-51FA-6ADB-E853-9C45D72081C3}"/>
              </a:ext>
            </a:extLst>
          </p:cNvPr>
          <p:cNvSpPr/>
          <p:nvPr/>
        </p:nvSpPr>
        <p:spPr>
          <a:xfrm>
            <a:off x="6338636" y="2286000"/>
            <a:ext cx="2795451" cy="2830691"/>
          </a:xfrm>
          <a:prstGeom prst="roundRect">
            <a:avLst/>
          </a:prstGeom>
          <a:solidFill>
            <a:srgbClr val="FF0000">
              <a:alpha val="7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DAC82D4F-5BF4-45B6-F978-37C90263156A}"/>
              </a:ext>
            </a:extLst>
          </p:cNvPr>
          <p:cNvSpPr/>
          <p:nvPr/>
        </p:nvSpPr>
        <p:spPr>
          <a:xfrm>
            <a:off x="2952206" y="2286000"/>
            <a:ext cx="2795451" cy="2830691"/>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454DEFA-89C8-37EC-D28D-83B7483E67B2}"/>
              </a:ext>
            </a:extLst>
          </p:cNvPr>
          <p:cNvSpPr txBox="1">
            <a:spLocks/>
          </p:cNvSpPr>
          <p:nvPr/>
        </p:nvSpPr>
        <p:spPr>
          <a:xfrm>
            <a:off x="3175304" y="2568006"/>
            <a:ext cx="2358189" cy="2431435"/>
          </a:xfrm>
          <a:prstGeom prst="rect">
            <a:avLst/>
          </a:prstGeom>
          <a:noFill/>
          <a:ln>
            <a:noFill/>
          </a:ln>
        </p:spPr>
        <p:txBody>
          <a:bodyPr wrap="square" rtlCol="0">
            <a:spAutoFit/>
          </a:bodyPr>
          <a:lstStyle/>
          <a:p>
            <a:pPr algn="ctr"/>
            <a:r>
              <a:rPr lang="en-US" sz="2400" b="1" i="1"/>
              <a:t>Activate Learning</a:t>
            </a:r>
          </a:p>
          <a:p>
            <a:pPr algn="ctr"/>
            <a:endParaRPr lang="en-US" sz="2400"/>
          </a:p>
          <a:p>
            <a:pPr algn="ctr"/>
            <a:r>
              <a:rPr lang="en-US" sz="2400"/>
              <a:t>Guided inquiry with </a:t>
            </a:r>
            <a:r>
              <a:rPr lang="en-US" sz="2400" b="1" u="sng"/>
              <a:t>simulation</a:t>
            </a:r>
          </a:p>
          <a:p>
            <a:pPr algn="ctr"/>
            <a:endParaRPr lang="en-US" sz="3200"/>
          </a:p>
        </p:txBody>
      </p:sp>
      <p:sp>
        <p:nvSpPr>
          <p:cNvPr id="12" name="TextBox 11">
            <a:extLst>
              <a:ext uri="{FF2B5EF4-FFF2-40B4-BE49-F238E27FC236}">
                <a16:creationId xmlns:a16="http://schemas.microsoft.com/office/drawing/2014/main" id="{F696B411-B66B-509F-BA9D-09143CCB8A25}"/>
              </a:ext>
            </a:extLst>
          </p:cNvPr>
          <p:cNvSpPr txBox="1">
            <a:spLocks/>
          </p:cNvSpPr>
          <p:nvPr/>
        </p:nvSpPr>
        <p:spPr>
          <a:xfrm>
            <a:off x="6572734" y="2731849"/>
            <a:ext cx="2327253" cy="1938992"/>
          </a:xfrm>
          <a:prstGeom prst="rect">
            <a:avLst/>
          </a:prstGeom>
          <a:noFill/>
          <a:ln>
            <a:noFill/>
          </a:ln>
        </p:spPr>
        <p:txBody>
          <a:bodyPr wrap="square" rtlCol="0">
            <a:spAutoFit/>
          </a:bodyPr>
          <a:lstStyle/>
          <a:p>
            <a:pPr algn="ctr"/>
            <a:r>
              <a:rPr lang="en-US" sz="2400" b="1" i="1"/>
              <a:t>Check for Understanding</a:t>
            </a:r>
          </a:p>
          <a:p>
            <a:pPr algn="ctr"/>
            <a:endParaRPr lang="en-US" sz="2400" b="1">
              <a:solidFill>
                <a:schemeClr val="accent2"/>
              </a:solidFill>
            </a:endParaRPr>
          </a:p>
          <a:p>
            <a:pPr algn="ctr"/>
            <a:r>
              <a:rPr lang="en-US" sz="2400"/>
              <a:t>Using </a:t>
            </a:r>
            <a:r>
              <a:rPr lang="en-US" sz="2400" b="1" u="sng"/>
              <a:t>MCQ Quiz</a:t>
            </a:r>
            <a:endParaRPr lang="en-US" sz="2400" u="sng"/>
          </a:p>
        </p:txBody>
      </p:sp>
      <p:sp>
        <p:nvSpPr>
          <p:cNvPr id="3" name="Slide Number Placeholder 2">
            <a:extLst>
              <a:ext uri="{FF2B5EF4-FFF2-40B4-BE49-F238E27FC236}">
                <a16:creationId xmlns:a16="http://schemas.microsoft.com/office/drawing/2014/main" id="{2F0127BA-0D01-2BBA-D576-41477279F806}"/>
              </a:ext>
            </a:extLst>
          </p:cNvPr>
          <p:cNvSpPr>
            <a:spLocks noGrp="1"/>
          </p:cNvSpPr>
          <p:nvPr>
            <p:ph type="sldNum" sz="quarter" idx="12"/>
          </p:nvPr>
        </p:nvSpPr>
        <p:spPr/>
        <p:txBody>
          <a:bodyPr/>
          <a:lstStyle/>
          <a:p>
            <a:fld id="{330EA680-D336-4FF7-8B7A-9848BB0A1C32}" type="slidenum">
              <a:rPr lang="en-US" smtClean="0"/>
              <a:t>28</a:t>
            </a:fld>
            <a:endParaRPr lang="en-US"/>
          </a:p>
        </p:txBody>
      </p:sp>
    </p:spTree>
    <p:extLst>
      <p:ext uri="{BB962C8B-B14F-4D97-AF65-F5344CB8AC3E}">
        <p14:creationId xmlns:p14="http://schemas.microsoft.com/office/powerpoint/2010/main" val="840413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6FDB5-FAF7-4813-1449-B6CF78A147AB}"/>
              </a:ext>
            </a:extLst>
          </p:cNvPr>
          <p:cNvSpPr>
            <a:spLocks noGrp="1"/>
          </p:cNvSpPr>
          <p:nvPr>
            <p:ph type="title"/>
          </p:nvPr>
        </p:nvSpPr>
        <p:spPr>
          <a:xfrm>
            <a:off x="838200" y="365125"/>
            <a:ext cx="10515600" cy="1006587"/>
          </a:xfrm>
        </p:spPr>
        <p:txBody>
          <a:bodyPr>
            <a:normAutofit/>
          </a:bodyPr>
          <a:lstStyle/>
          <a:p>
            <a:r>
              <a:rPr lang="en-SG" sz="3600">
                <a:ln>
                  <a:solidFill>
                    <a:prstClr val="black">
                      <a:lumMod val="75000"/>
                      <a:lumOff val="25000"/>
                      <a:alpha val="10000"/>
                    </a:prstClr>
                  </a:solidFill>
                </a:ln>
                <a:effectLst>
                  <a:outerShdw blurRad="9525" dist="25400" dir="14640000" algn="tl" rotWithShape="0">
                    <a:prstClr val="black">
                      <a:alpha val="30000"/>
                    </a:prstClr>
                  </a:outerShdw>
                </a:effectLst>
                <a:latin typeface="Aptos Display"/>
              </a:rPr>
              <a:t>Another Learning Experience: Radioactivity</a:t>
            </a:r>
            <a:endParaRPr lang="en-US" sz="3600">
              <a:ln>
                <a:solidFill>
                  <a:prstClr val="black">
                    <a:lumMod val="75000"/>
                    <a:lumOff val="25000"/>
                    <a:alpha val="10000"/>
                  </a:prstClr>
                </a:solidFill>
              </a:ln>
              <a:effectLst>
                <a:outerShdw blurRad="9525" dist="25400" dir="14640000" algn="tl" rotWithShape="0">
                  <a:prstClr val="black">
                    <a:alpha val="30000"/>
                  </a:prstClr>
                </a:outerShdw>
              </a:effectLst>
              <a:latin typeface="Aptos Display"/>
            </a:endParaRPr>
          </a:p>
        </p:txBody>
      </p:sp>
      <p:sp>
        <p:nvSpPr>
          <p:cNvPr id="4" name="Date Placeholder 3">
            <a:extLst>
              <a:ext uri="{FF2B5EF4-FFF2-40B4-BE49-F238E27FC236}">
                <a16:creationId xmlns:a16="http://schemas.microsoft.com/office/drawing/2014/main" id="{7BF515A5-C5C1-2B0B-1921-903DC72A11BE}"/>
              </a:ext>
            </a:extLst>
          </p:cNvPr>
          <p:cNvSpPr>
            <a:spLocks noGrp="1"/>
          </p:cNvSpPr>
          <p:nvPr>
            <p:ph type="dt" sz="half" idx="10"/>
          </p:nvPr>
        </p:nvSpPr>
        <p:spPr/>
        <p:txBody>
          <a:bodyPr/>
          <a:lstStyle/>
          <a:p>
            <a:fld id="{53F235FC-F86E-C948-8747-F9C2B4492B0F}" type="datetime1">
              <a:rPr lang="en-US" smtClean="0"/>
              <a:t>11/19/2024</a:t>
            </a:fld>
            <a:endParaRPr lang="en-US"/>
          </a:p>
        </p:txBody>
      </p:sp>
      <p:sp>
        <p:nvSpPr>
          <p:cNvPr id="6" name="Slide Number Placeholder 5">
            <a:extLst>
              <a:ext uri="{FF2B5EF4-FFF2-40B4-BE49-F238E27FC236}">
                <a16:creationId xmlns:a16="http://schemas.microsoft.com/office/drawing/2014/main" id="{35A24389-3649-D5E5-CA4A-153BF4B8FCBC}"/>
              </a:ext>
            </a:extLst>
          </p:cNvPr>
          <p:cNvSpPr>
            <a:spLocks noGrp="1"/>
          </p:cNvSpPr>
          <p:nvPr>
            <p:ph type="sldNum" sz="quarter" idx="12"/>
          </p:nvPr>
        </p:nvSpPr>
        <p:spPr/>
        <p:txBody>
          <a:bodyPr/>
          <a:lstStyle/>
          <a:p>
            <a:fld id="{A65A5C87-DF58-40C8-B092-1DE63DB4547E}" type="slidenum">
              <a:rPr lang="en-US" smtClean="0"/>
              <a:t>29</a:t>
            </a:fld>
            <a:endParaRPr lang="en-US"/>
          </a:p>
        </p:txBody>
      </p:sp>
      <p:pic>
        <p:nvPicPr>
          <p:cNvPr id="8" name="Screen Recording 2024-08-05 at 5.00.05 PM.mov">
            <a:hlinkClick r:id="" action="ppaction://media"/>
            <a:extLst>
              <a:ext uri="{FF2B5EF4-FFF2-40B4-BE49-F238E27FC236}">
                <a16:creationId xmlns:a16="http://schemas.microsoft.com/office/drawing/2014/main" id="{DC553860-D09C-CBB4-C5B0-C7271EDE54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98291" y="1720775"/>
            <a:ext cx="5682485" cy="4262833"/>
          </a:xfrm>
          <a:prstGeom prst="rect">
            <a:avLst/>
          </a:prstGeom>
        </p:spPr>
      </p:pic>
      <p:sp>
        <p:nvSpPr>
          <p:cNvPr id="11" name="Content Placeholder 2">
            <a:extLst>
              <a:ext uri="{FF2B5EF4-FFF2-40B4-BE49-F238E27FC236}">
                <a16:creationId xmlns:a16="http://schemas.microsoft.com/office/drawing/2014/main" id="{EEDF02D7-4F62-26C2-5D6D-3FF088E88160}"/>
              </a:ext>
            </a:extLst>
          </p:cNvPr>
          <p:cNvSpPr txBox="1">
            <a:spLocks/>
          </p:cNvSpPr>
          <p:nvPr/>
        </p:nvSpPr>
        <p:spPr>
          <a:xfrm>
            <a:off x="838199" y="1825625"/>
            <a:ext cx="356754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SG" sz="2400">
                <a:latin typeface="Aptos" panose="020B0004020202020204" pitchFamily="34" charset="0"/>
              </a:rPr>
              <a:t>Implemented as a Home-Based-Learning (HBL) package </a:t>
            </a:r>
          </a:p>
          <a:p>
            <a:endParaRPr lang="en-SG" sz="2400">
              <a:latin typeface="Aptos" panose="020B0004020202020204" pitchFamily="34" charset="0"/>
            </a:endParaRPr>
          </a:p>
          <a:p>
            <a:r>
              <a:rPr lang="en-SG" sz="2400">
                <a:latin typeface="Aptos" panose="020B0004020202020204" pitchFamily="34" charset="0"/>
              </a:rPr>
              <a:t>Objective: Understanding half-life through decay curves and data in tables</a:t>
            </a:r>
          </a:p>
        </p:txBody>
      </p:sp>
    </p:spTree>
    <p:extLst>
      <p:ext uri="{BB962C8B-B14F-4D97-AF65-F5344CB8AC3E}">
        <p14:creationId xmlns:p14="http://schemas.microsoft.com/office/powerpoint/2010/main" val="159409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8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12F80-7821-44DA-E882-239EC1303618}"/>
              </a:ext>
            </a:extLst>
          </p:cNvPr>
          <p:cNvSpPr>
            <a:spLocks noGrp="1"/>
          </p:cNvSpPr>
          <p:nvPr>
            <p:ph type="title"/>
          </p:nvPr>
        </p:nvSpPr>
        <p:spPr>
          <a:xfrm>
            <a:off x="781269" y="1388789"/>
            <a:ext cx="10515600" cy="798513"/>
          </a:xfrm>
        </p:spPr>
        <p:txBody>
          <a:bodyPr>
            <a:normAutofit/>
          </a:bodyPr>
          <a:lstStyle/>
          <a:p>
            <a:r>
              <a:rPr lang="en-US"/>
              <a:t>Content</a:t>
            </a:r>
          </a:p>
        </p:txBody>
      </p:sp>
      <p:sp>
        <p:nvSpPr>
          <p:cNvPr id="3" name="Content Placeholder 2">
            <a:extLst>
              <a:ext uri="{FF2B5EF4-FFF2-40B4-BE49-F238E27FC236}">
                <a16:creationId xmlns:a16="http://schemas.microsoft.com/office/drawing/2014/main" id="{E92FFEAB-8293-1236-DFE9-5B309507ADDF}"/>
              </a:ext>
            </a:extLst>
          </p:cNvPr>
          <p:cNvSpPr>
            <a:spLocks noGrp="1"/>
          </p:cNvSpPr>
          <p:nvPr>
            <p:ph idx="1"/>
          </p:nvPr>
        </p:nvSpPr>
        <p:spPr>
          <a:xfrm>
            <a:off x="908269" y="2309539"/>
            <a:ext cx="9560911" cy="3674734"/>
          </a:xfrm>
        </p:spPr>
        <p:txBody>
          <a:bodyPr vert="horz" lIns="91440" tIns="45720" rIns="91440" bIns="45720" rtlCol="0" anchor="t">
            <a:noAutofit/>
          </a:bodyPr>
          <a:lstStyle/>
          <a:p>
            <a:r>
              <a:rPr lang="en-US" dirty="0"/>
              <a:t>Integrating Interactive Simulations</a:t>
            </a:r>
          </a:p>
          <a:p>
            <a:r>
              <a:rPr lang="en-US" dirty="0"/>
              <a:t>Creating Interactive Simulations</a:t>
            </a:r>
          </a:p>
          <a:p>
            <a:pPr lvl="1">
              <a:buFont typeface="Courier New" panose="020B0604020202020204" pitchFamily="34" charset="0"/>
              <a:buChar char="o"/>
            </a:pPr>
            <a:r>
              <a:rPr lang="en-US" sz="2800" dirty="0"/>
              <a:t> GeoGebra</a:t>
            </a:r>
          </a:p>
          <a:p>
            <a:pPr lvl="1">
              <a:buFont typeface="Courier New" panose="020B0604020202020204" pitchFamily="34" charset="0"/>
              <a:buChar char="o"/>
            </a:pPr>
            <a:r>
              <a:rPr lang="en-US" sz="2800" dirty="0"/>
              <a:t> </a:t>
            </a:r>
            <a:r>
              <a:rPr lang="en-US" sz="2800" err="1"/>
              <a:t>GenAI</a:t>
            </a:r>
            <a:endParaRPr lang="en-US" sz="2800" dirty="0" err="1"/>
          </a:p>
          <a:p>
            <a:r>
              <a:rPr lang="en-US" dirty="0"/>
              <a:t>Sample Learning Experiences</a:t>
            </a:r>
          </a:p>
          <a:p>
            <a:pPr lvl="1">
              <a:buFont typeface="Courier New" panose="020B0604020202020204" pitchFamily="34" charset="0"/>
              <a:buChar char="o"/>
            </a:pPr>
            <a:r>
              <a:rPr lang="en-US" sz="2800" dirty="0"/>
              <a:t> Sim + Custom AI Bot + </a:t>
            </a:r>
            <a:r>
              <a:rPr lang="en-US" sz="2800" dirty="0" err="1"/>
              <a:t>ShortAnsFA</a:t>
            </a:r>
            <a:endParaRPr lang="en-US" sz="2800" dirty="0"/>
          </a:p>
        </p:txBody>
      </p:sp>
      <p:sp>
        <p:nvSpPr>
          <p:cNvPr id="4" name="Slide Number Placeholder 3">
            <a:extLst>
              <a:ext uri="{FF2B5EF4-FFF2-40B4-BE49-F238E27FC236}">
                <a16:creationId xmlns:a16="http://schemas.microsoft.com/office/drawing/2014/main" id="{2B623760-2457-A50D-0982-4602A3BB5286}"/>
              </a:ext>
            </a:extLst>
          </p:cNvPr>
          <p:cNvSpPr>
            <a:spLocks noGrp="1"/>
          </p:cNvSpPr>
          <p:nvPr>
            <p:ph type="sldNum" sz="quarter" idx="12"/>
          </p:nvPr>
        </p:nvSpPr>
        <p:spPr/>
        <p:txBody>
          <a:bodyPr/>
          <a:lstStyle/>
          <a:p>
            <a:fld id="{330EA680-D336-4FF7-8B7A-9848BB0A1C32}" type="slidenum">
              <a:rPr lang="en-US" smtClean="0"/>
              <a:t>3</a:t>
            </a:fld>
            <a:endParaRPr lang="en-US"/>
          </a:p>
        </p:txBody>
      </p:sp>
    </p:spTree>
    <p:extLst>
      <p:ext uri="{BB962C8B-B14F-4D97-AF65-F5344CB8AC3E}">
        <p14:creationId xmlns:p14="http://schemas.microsoft.com/office/powerpoint/2010/main" val="33840635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76AB0-C8D7-11D2-9104-750728810D1B}"/>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D3C7E82-65EA-FE4E-AE37-BAD96D8DF89A}"/>
              </a:ext>
            </a:extLst>
          </p:cNvPr>
          <p:cNvSpPr>
            <a:spLocks noGrp="1"/>
          </p:cNvSpPr>
          <p:nvPr>
            <p:ph idx="1"/>
          </p:nvPr>
        </p:nvSpPr>
        <p:spPr>
          <a:xfrm>
            <a:off x="838200" y="1825625"/>
            <a:ext cx="4615422" cy="4351338"/>
          </a:xfrm>
        </p:spPr>
        <p:txBody>
          <a:bodyPr>
            <a:normAutofit/>
          </a:bodyPr>
          <a:lstStyle/>
          <a:p>
            <a:r>
              <a:rPr lang="en-SG" sz="2400"/>
              <a:t>Scaffolding through</a:t>
            </a:r>
            <a:r>
              <a:rPr lang="en-SG" sz="2400">
                <a:latin typeface="Aptos" panose="020B0004020202020204" pitchFamily="34" charset="0"/>
              </a:rPr>
              <a:t>: </a:t>
            </a:r>
          </a:p>
          <a:p>
            <a:pPr lvl="1"/>
            <a:r>
              <a:rPr lang="en-SG">
                <a:latin typeface="Aptos" panose="020B0004020202020204" pitchFamily="34" charset="0"/>
              </a:rPr>
              <a:t>Suggesting initial settings </a:t>
            </a:r>
          </a:p>
          <a:p>
            <a:pPr lvl="1"/>
            <a:r>
              <a:rPr lang="en-SG">
                <a:latin typeface="Aptos" panose="020B0004020202020204" pitchFamily="34" charset="0"/>
              </a:rPr>
              <a:t>Pointing out what to observe.</a:t>
            </a:r>
          </a:p>
          <a:p>
            <a:pPr lvl="1"/>
            <a:r>
              <a:rPr lang="en-SG">
                <a:latin typeface="Aptos" panose="020B0004020202020204" pitchFamily="34" charset="0"/>
              </a:rPr>
              <a:t>Giving hint</a:t>
            </a:r>
          </a:p>
          <a:p>
            <a:pPr marL="457200" lvl="1" indent="0">
              <a:buNone/>
            </a:pPr>
            <a:endParaRPr lang="en-SG" sz="2000">
              <a:latin typeface="Aptos" panose="020B0004020202020204" pitchFamily="34" charset="0"/>
            </a:endParaRPr>
          </a:p>
          <a:p>
            <a:r>
              <a:rPr lang="en-SG" sz="2400">
                <a:latin typeface="Aptos" panose="020B0004020202020204" pitchFamily="34" charset="0"/>
              </a:rPr>
              <a:t>Providing instant feedback through MCQ quiz</a:t>
            </a:r>
          </a:p>
        </p:txBody>
      </p:sp>
      <p:sp>
        <p:nvSpPr>
          <p:cNvPr id="8" name="Title 1">
            <a:extLst>
              <a:ext uri="{FF2B5EF4-FFF2-40B4-BE49-F238E27FC236}">
                <a16:creationId xmlns:a16="http://schemas.microsoft.com/office/drawing/2014/main" id="{823BFE91-40D9-9E94-D900-9E5DB3AB6BA3}"/>
              </a:ext>
            </a:extLst>
          </p:cNvPr>
          <p:cNvSpPr>
            <a:spLocks noGrp="1"/>
          </p:cNvSpPr>
          <p:nvPr>
            <p:ph type="title"/>
          </p:nvPr>
        </p:nvSpPr>
        <p:spPr>
          <a:xfrm>
            <a:off x="838200" y="365125"/>
            <a:ext cx="10515600" cy="823595"/>
          </a:xfrm>
        </p:spPr>
        <p:txBody>
          <a:bodyPr>
            <a:normAutofit/>
          </a:bodyPr>
          <a:lstStyle/>
          <a:p>
            <a:r>
              <a:rPr lang="en-SG" sz="4000"/>
              <a:t>Another sample activity : Radioactivity</a:t>
            </a:r>
            <a:endParaRPr lang="en-US" sz="4000"/>
          </a:p>
        </p:txBody>
      </p:sp>
      <p:pic>
        <p:nvPicPr>
          <p:cNvPr id="9" name="Picture 8">
            <a:extLst>
              <a:ext uri="{FF2B5EF4-FFF2-40B4-BE49-F238E27FC236}">
                <a16:creationId xmlns:a16="http://schemas.microsoft.com/office/drawing/2014/main" id="{4DBE2587-EACD-D280-5BB1-56429C4B54ED}"/>
              </a:ext>
            </a:extLst>
          </p:cNvPr>
          <p:cNvPicPr>
            <a:picLocks noChangeAspect="1"/>
          </p:cNvPicPr>
          <p:nvPr/>
        </p:nvPicPr>
        <p:blipFill>
          <a:blip r:embed="rId2"/>
          <a:stretch>
            <a:fillRect/>
          </a:stretch>
        </p:blipFill>
        <p:spPr>
          <a:xfrm>
            <a:off x="6738379" y="1188720"/>
            <a:ext cx="4319028" cy="5390147"/>
          </a:xfrm>
          <a:prstGeom prst="rect">
            <a:avLst/>
          </a:prstGeom>
        </p:spPr>
      </p:pic>
      <p:sp>
        <p:nvSpPr>
          <p:cNvPr id="2" name="Slide Number Placeholder 1">
            <a:extLst>
              <a:ext uri="{FF2B5EF4-FFF2-40B4-BE49-F238E27FC236}">
                <a16:creationId xmlns:a16="http://schemas.microsoft.com/office/drawing/2014/main" id="{1C0C0ACC-80E3-821D-1D15-E451DD1D596D}"/>
              </a:ext>
            </a:extLst>
          </p:cNvPr>
          <p:cNvSpPr>
            <a:spLocks noGrp="1"/>
          </p:cNvSpPr>
          <p:nvPr>
            <p:ph type="sldNum" sz="quarter" idx="12"/>
          </p:nvPr>
        </p:nvSpPr>
        <p:spPr/>
        <p:txBody>
          <a:bodyPr/>
          <a:lstStyle/>
          <a:p>
            <a:fld id="{330EA680-D336-4FF7-8B7A-9848BB0A1C32}" type="slidenum">
              <a:rPr lang="en-US" smtClean="0"/>
              <a:t>30</a:t>
            </a:fld>
            <a:endParaRPr lang="en-US"/>
          </a:p>
        </p:txBody>
      </p:sp>
    </p:spTree>
    <p:extLst>
      <p:ext uri="{BB962C8B-B14F-4D97-AF65-F5344CB8AC3E}">
        <p14:creationId xmlns:p14="http://schemas.microsoft.com/office/powerpoint/2010/main" val="695423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30988-2D80-2074-950D-6F5B54A4ECFD}"/>
            </a:ext>
          </a:extLst>
        </p:cNvPr>
        <p:cNvGrpSpPr/>
        <p:nvPr/>
      </p:nvGrpSpPr>
      <p:grpSpPr>
        <a:xfrm>
          <a:off x="0" y="0"/>
          <a:ext cx="0" cy="0"/>
          <a:chOff x="0" y="0"/>
          <a:chExt cx="0" cy="0"/>
        </a:xfrm>
      </p:grpSpPr>
      <p:sp>
        <p:nvSpPr>
          <p:cNvPr id="33" name="Rounded Rectangle 32">
            <a:extLst>
              <a:ext uri="{FF2B5EF4-FFF2-40B4-BE49-F238E27FC236}">
                <a16:creationId xmlns:a16="http://schemas.microsoft.com/office/drawing/2014/main" id="{00E39EFC-378B-9E6B-9A0F-AA10D295DC2F}"/>
              </a:ext>
            </a:extLst>
          </p:cNvPr>
          <p:cNvSpPr/>
          <p:nvPr/>
        </p:nvSpPr>
        <p:spPr>
          <a:xfrm>
            <a:off x="5891990" y="3820506"/>
            <a:ext cx="5464090" cy="2973280"/>
          </a:xfrm>
          <a:prstGeom prst="roundRect">
            <a:avLst>
              <a:gd name="adj" fmla="val 714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0C693E-3D28-C725-1FFC-177BBDCEA151}"/>
              </a:ext>
            </a:extLst>
          </p:cNvPr>
          <p:cNvSpPr>
            <a:spLocks noGrp="1"/>
          </p:cNvSpPr>
          <p:nvPr>
            <p:ph type="title"/>
          </p:nvPr>
        </p:nvSpPr>
        <p:spPr>
          <a:xfrm>
            <a:off x="571500" y="142875"/>
            <a:ext cx="10515600" cy="1325563"/>
          </a:xfrm>
        </p:spPr>
        <p:txBody>
          <a:bodyPr/>
          <a:lstStyle/>
          <a:p>
            <a:r>
              <a:rPr lang="en-US"/>
              <a:t>Student Feedback</a:t>
            </a:r>
          </a:p>
        </p:txBody>
      </p:sp>
      <p:pic>
        <p:nvPicPr>
          <p:cNvPr id="6" name="Content Placeholder 5">
            <a:extLst>
              <a:ext uri="{FF2B5EF4-FFF2-40B4-BE49-F238E27FC236}">
                <a16:creationId xmlns:a16="http://schemas.microsoft.com/office/drawing/2014/main" id="{1DC73479-1D81-C328-7A26-D1DC56CA415B}"/>
              </a:ext>
            </a:extLst>
          </p:cNvPr>
          <p:cNvPicPr>
            <a:picLocks noGrp="1" noChangeAspect="1"/>
          </p:cNvPicPr>
          <p:nvPr>
            <p:ph idx="1"/>
          </p:nvPr>
        </p:nvPicPr>
        <p:blipFill>
          <a:blip r:embed="rId2"/>
          <a:srcRect b="17898"/>
          <a:stretch/>
        </p:blipFill>
        <p:spPr>
          <a:xfrm>
            <a:off x="5832080" y="1782141"/>
            <a:ext cx="5256530" cy="1574956"/>
          </a:xfrm>
          <a:prstGeom prst="rect">
            <a:avLst/>
          </a:prstGeom>
        </p:spPr>
      </p:pic>
      <p:pic>
        <p:nvPicPr>
          <p:cNvPr id="4" name="Picture 3">
            <a:extLst>
              <a:ext uri="{FF2B5EF4-FFF2-40B4-BE49-F238E27FC236}">
                <a16:creationId xmlns:a16="http://schemas.microsoft.com/office/drawing/2014/main" id="{38ACF6CA-F113-67C9-15CD-8808B0A34EC5}"/>
              </a:ext>
            </a:extLst>
          </p:cNvPr>
          <p:cNvPicPr>
            <a:picLocks noChangeAspect="1"/>
          </p:cNvPicPr>
          <p:nvPr/>
        </p:nvPicPr>
        <p:blipFill>
          <a:blip r:embed="rId3">
            <a:biLevel thresh="50000"/>
          </a:blip>
          <a:stretch>
            <a:fillRect/>
          </a:stretch>
        </p:blipFill>
        <p:spPr>
          <a:xfrm>
            <a:off x="0" y="1398335"/>
            <a:ext cx="5566891" cy="3079212"/>
          </a:xfrm>
          <a:prstGeom prst="rect">
            <a:avLst/>
          </a:prstGeom>
        </p:spPr>
      </p:pic>
      <p:pic>
        <p:nvPicPr>
          <p:cNvPr id="5" name="Picture 4">
            <a:extLst>
              <a:ext uri="{FF2B5EF4-FFF2-40B4-BE49-F238E27FC236}">
                <a16:creationId xmlns:a16="http://schemas.microsoft.com/office/drawing/2014/main" id="{4E401D7D-1245-AC93-E038-76CD372A45EA}"/>
              </a:ext>
            </a:extLst>
          </p:cNvPr>
          <p:cNvPicPr>
            <a:picLocks noChangeAspect="1"/>
          </p:cNvPicPr>
          <p:nvPr/>
        </p:nvPicPr>
        <p:blipFill>
          <a:blip r:embed="rId4">
            <a:duotone>
              <a:schemeClr val="accent5">
                <a:shade val="45000"/>
                <a:satMod val="135000"/>
              </a:schemeClr>
              <a:prstClr val="white"/>
            </a:duotone>
          </a:blip>
          <a:stretch>
            <a:fillRect/>
          </a:stretch>
        </p:blipFill>
        <p:spPr>
          <a:xfrm>
            <a:off x="5566887" y="145810"/>
            <a:ext cx="5980455" cy="1504950"/>
          </a:xfrm>
          <a:prstGeom prst="rect">
            <a:avLst/>
          </a:prstGeom>
        </p:spPr>
      </p:pic>
      <p:pic>
        <p:nvPicPr>
          <p:cNvPr id="7" name="Picture 6">
            <a:extLst>
              <a:ext uri="{FF2B5EF4-FFF2-40B4-BE49-F238E27FC236}">
                <a16:creationId xmlns:a16="http://schemas.microsoft.com/office/drawing/2014/main" id="{4CF45025-A446-5DA1-D6B9-0F73BD9C4BFD}"/>
              </a:ext>
            </a:extLst>
          </p:cNvPr>
          <p:cNvPicPr>
            <a:picLocks noChangeAspect="1"/>
          </p:cNvPicPr>
          <p:nvPr/>
        </p:nvPicPr>
        <p:blipFill>
          <a:blip r:embed="rId5"/>
          <a:stretch>
            <a:fillRect/>
          </a:stretch>
        </p:blipFill>
        <p:spPr>
          <a:xfrm>
            <a:off x="9094668" y="3961768"/>
            <a:ext cx="2052633" cy="2767804"/>
          </a:xfrm>
          <a:prstGeom prst="rect">
            <a:avLst/>
          </a:prstGeom>
        </p:spPr>
      </p:pic>
      <p:grpSp>
        <p:nvGrpSpPr>
          <p:cNvPr id="13" name="Group 12">
            <a:extLst>
              <a:ext uri="{FF2B5EF4-FFF2-40B4-BE49-F238E27FC236}">
                <a16:creationId xmlns:a16="http://schemas.microsoft.com/office/drawing/2014/main" id="{2B0A405D-9DE2-37EF-D00A-3C05B988541B}"/>
              </a:ext>
            </a:extLst>
          </p:cNvPr>
          <p:cNvGrpSpPr/>
          <p:nvPr/>
        </p:nvGrpSpPr>
        <p:grpSpPr>
          <a:xfrm>
            <a:off x="0" y="1426942"/>
            <a:ext cx="5569688" cy="3079212"/>
            <a:chOff x="0" y="1825625"/>
            <a:chExt cx="5569688" cy="3079212"/>
          </a:xfrm>
          <a:solidFill>
            <a:srgbClr val="2D2E2F">
              <a:alpha val="81961"/>
            </a:srgbClr>
          </a:solidFill>
        </p:grpSpPr>
        <p:sp>
          <p:nvSpPr>
            <p:cNvPr id="9" name="Rectangle 8">
              <a:extLst>
                <a:ext uri="{FF2B5EF4-FFF2-40B4-BE49-F238E27FC236}">
                  <a16:creationId xmlns:a16="http://schemas.microsoft.com/office/drawing/2014/main" id="{D6B8FD00-2B9D-3E78-B7CA-67047ED438B2}"/>
                </a:ext>
              </a:extLst>
            </p:cNvPr>
            <p:cNvSpPr/>
            <p:nvPr/>
          </p:nvSpPr>
          <p:spPr>
            <a:xfrm>
              <a:off x="0" y="1825625"/>
              <a:ext cx="5566890" cy="144741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A046375-C81F-1142-8051-2B6E535300A9}"/>
                </a:ext>
              </a:extLst>
            </p:cNvPr>
            <p:cNvSpPr/>
            <p:nvPr/>
          </p:nvSpPr>
          <p:spPr>
            <a:xfrm>
              <a:off x="1" y="3267431"/>
              <a:ext cx="102550" cy="95175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2B0CC4-E59E-1FE1-96BD-9B64A9D60ECB}"/>
                </a:ext>
              </a:extLst>
            </p:cNvPr>
            <p:cNvSpPr/>
            <p:nvPr/>
          </p:nvSpPr>
          <p:spPr>
            <a:xfrm>
              <a:off x="5452531" y="3267431"/>
              <a:ext cx="117157" cy="95175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0EBDC2-FAAF-5D53-C967-5421C63A5ACE}"/>
                </a:ext>
              </a:extLst>
            </p:cNvPr>
            <p:cNvSpPr/>
            <p:nvPr/>
          </p:nvSpPr>
          <p:spPr>
            <a:xfrm>
              <a:off x="0" y="4219189"/>
              <a:ext cx="5566890" cy="68564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94D3C3B-ECAC-4EA7-6BED-9C4D7F85098C}"/>
              </a:ext>
            </a:extLst>
          </p:cNvPr>
          <p:cNvGrpSpPr/>
          <p:nvPr/>
        </p:nvGrpSpPr>
        <p:grpSpPr>
          <a:xfrm>
            <a:off x="263047" y="4679764"/>
            <a:ext cx="5040796" cy="1964592"/>
            <a:chOff x="530072" y="4893408"/>
            <a:chExt cx="5040796" cy="1964592"/>
          </a:xfrm>
          <a:solidFill>
            <a:srgbClr val="000000">
              <a:alpha val="85098"/>
            </a:srgbClr>
          </a:solidFill>
        </p:grpSpPr>
        <p:pic>
          <p:nvPicPr>
            <p:cNvPr id="8" name="Picture 7">
              <a:extLst>
                <a:ext uri="{FF2B5EF4-FFF2-40B4-BE49-F238E27FC236}">
                  <a16:creationId xmlns:a16="http://schemas.microsoft.com/office/drawing/2014/main" id="{E7F11A47-AB7A-3656-F5E2-F7CDE9D93CE8}"/>
                </a:ext>
              </a:extLst>
            </p:cNvPr>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575791" y="4904837"/>
              <a:ext cx="4991100" cy="1892300"/>
            </a:xfrm>
            <a:prstGeom prst="rect">
              <a:avLst/>
            </a:prstGeom>
            <a:grpFill/>
          </p:spPr>
        </p:pic>
        <p:grpSp>
          <p:nvGrpSpPr>
            <p:cNvPr id="14" name="Group 13">
              <a:extLst>
                <a:ext uri="{FF2B5EF4-FFF2-40B4-BE49-F238E27FC236}">
                  <a16:creationId xmlns:a16="http://schemas.microsoft.com/office/drawing/2014/main" id="{7461B76E-130E-419F-9198-1ECF1BADE2DA}"/>
                </a:ext>
              </a:extLst>
            </p:cNvPr>
            <p:cNvGrpSpPr/>
            <p:nvPr/>
          </p:nvGrpSpPr>
          <p:grpSpPr>
            <a:xfrm>
              <a:off x="530072" y="4893408"/>
              <a:ext cx="5040796" cy="1964592"/>
              <a:chOff x="-51018" y="1753890"/>
              <a:chExt cx="5625144" cy="2939570"/>
            </a:xfrm>
            <a:grpFill/>
          </p:grpSpPr>
          <p:sp>
            <p:nvSpPr>
              <p:cNvPr id="15" name="Rectangle 14">
                <a:extLst>
                  <a:ext uri="{FF2B5EF4-FFF2-40B4-BE49-F238E27FC236}">
                    <a16:creationId xmlns:a16="http://schemas.microsoft.com/office/drawing/2014/main" id="{CD4E90ED-8611-B728-29AF-F22A55FA0EA4}"/>
                  </a:ext>
                </a:extLst>
              </p:cNvPr>
              <p:cNvSpPr/>
              <p:nvPr/>
            </p:nvSpPr>
            <p:spPr>
              <a:xfrm>
                <a:off x="-51017" y="1753890"/>
                <a:ext cx="5625143" cy="495872"/>
              </a:xfrm>
              <a:prstGeom prst="rect">
                <a:avLst/>
              </a:prstGeom>
              <a:solidFill>
                <a:srgbClr val="4F4F4F">
                  <a:alpha val="8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1165AB3-BB7D-987D-FEC2-479402626C2D}"/>
                  </a:ext>
                </a:extLst>
              </p:cNvPr>
              <p:cNvSpPr/>
              <p:nvPr/>
            </p:nvSpPr>
            <p:spPr>
              <a:xfrm>
                <a:off x="-44816" y="2249762"/>
                <a:ext cx="51019" cy="2407266"/>
              </a:xfrm>
              <a:prstGeom prst="rect">
                <a:avLst/>
              </a:prstGeom>
              <a:solidFill>
                <a:srgbClr val="4F4F4F">
                  <a:alpha val="8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ED4DA4-42C6-6C88-6728-D5366054672E}"/>
                  </a:ext>
                </a:extLst>
              </p:cNvPr>
              <p:cNvSpPr/>
              <p:nvPr/>
            </p:nvSpPr>
            <p:spPr>
              <a:xfrm>
                <a:off x="5452530" y="2249762"/>
                <a:ext cx="121596" cy="2352631"/>
              </a:xfrm>
              <a:prstGeom prst="rect">
                <a:avLst/>
              </a:prstGeom>
              <a:solidFill>
                <a:srgbClr val="4F4F4F">
                  <a:alpha val="8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EA4741E-72CA-B6E2-63BC-F210A23D1BD2}"/>
                  </a:ext>
                </a:extLst>
              </p:cNvPr>
              <p:cNvSpPr/>
              <p:nvPr/>
            </p:nvSpPr>
            <p:spPr>
              <a:xfrm>
                <a:off x="-51018" y="4602392"/>
                <a:ext cx="5617908" cy="91068"/>
              </a:xfrm>
              <a:prstGeom prst="rect">
                <a:avLst/>
              </a:prstGeom>
              <a:solidFill>
                <a:srgbClr val="4F4F4F">
                  <a:alpha val="8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 name="Group 19">
            <a:extLst>
              <a:ext uri="{FF2B5EF4-FFF2-40B4-BE49-F238E27FC236}">
                <a16:creationId xmlns:a16="http://schemas.microsoft.com/office/drawing/2014/main" id="{57879079-057A-A8DF-6092-A4BE22D6B3F8}"/>
              </a:ext>
            </a:extLst>
          </p:cNvPr>
          <p:cNvGrpSpPr/>
          <p:nvPr/>
        </p:nvGrpSpPr>
        <p:grpSpPr>
          <a:xfrm>
            <a:off x="5566887" y="145805"/>
            <a:ext cx="6060891" cy="1552245"/>
            <a:chOff x="0" y="2888069"/>
            <a:chExt cx="5566890" cy="2016768"/>
          </a:xfrm>
          <a:solidFill>
            <a:srgbClr val="7F7F7F">
              <a:alpha val="60000"/>
            </a:srgbClr>
          </a:solidFill>
        </p:grpSpPr>
        <p:sp>
          <p:nvSpPr>
            <p:cNvPr id="21" name="Rectangle 20">
              <a:extLst>
                <a:ext uri="{FF2B5EF4-FFF2-40B4-BE49-F238E27FC236}">
                  <a16:creationId xmlns:a16="http://schemas.microsoft.com/office/drawing/2014/main" id="{D8E515F2-2596-CE72-EF73-59B9A6800D10}"/>
                </a:ext>
              </a:extLst>
            </p:cNvPr>
            <p:cNvSpPr/>
            <p:nvPr/>
          </p:nvSpPr>
          <p:spPr>
            <a:xfrm>
              <a:off x="0" y="2888069"/>
              <a:ext cx="5566890" cy="854524"/>
            </a:xfrm>
            <a:prstGeom prst="rect">
              <a:avLst/>
            </a:prstGeom>
            <a:solidFill>
              <a:srgbClr val="363636">
                <a:alpha val="7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DC3D55B-58FE-35B9-6C9D-C8D0B01C3731}"/>
                </a:ext>
              </a:extLst>
            </p:cNvPr>
            <p:cNvSpPr/>
            <p:nvPr/>
          </p:nvSpPr>
          <p:spPr>
            <a:xfrm>
              <a:off x="1" y="3726874"/>
              <a:ext cx="65615" cy="1177961"/>
            </a:xfrm>
            <a:prstGeom prst="rect">
              <a:avLst/>
            </a:prstGeom>
            <a:solidFill>
              <a:srgbClr val="363636">
                <a:alpha val="7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E168230-388A-93B1-356E-C4F5BE1461D7}"/>
                </a:ext>
              </a:extLst>
            </p:cNvPr>
            <p:cNvSpPr/>
            <p:nvPr/>
          </p:nvSpPr>
          <p:spPr>
            <a:xfrm>
              <a:off x="5493010" y="3742593"/>
              <a:ext cx="73880" cy="1087561"/>
            </a:xfrm>
            <a:prstGeom prst="rect">
              <a:avLst/>
            </a:prstGeom>
            <a:solidFill>
              <a:srgbClr val="363636">
                <a:alpha val="7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ADA86FC-B031-CDE3-38A3-F32B222B0994}"/>
                </a:ext>
              </a:extLst>
            </p:cNvPr>
            <p:cNvSpPr/>
            <p:nvPr/>
          </p:nvSpPr>
          <p:spPr>
            <a:xfrm>
              <a:off x="0" y="4836306"/>
              <a:ext cx="5566890" cy="68531"/>
            </a:xfrm>
            <a:prstGeom prst="rect">
              <a:avLst/>
            </a:prstGeom>
            <a:solidFill>
              <a:srgbClr val="363636">
                <a:alpha val="7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AE3D9345-BAAB-F18D-ED89-785A834F7AAA}"/>
              </a:ext>
            </a:extLst>
          </p:cNvPr>
          <p:cNvSpPr/>
          <p:nvPr/>
        </p:nvSpPr>
        <p:spPr>
          <a:xfrm>
            <a:off x="5621234" y="803507"/>
            <a:ext cx="3574040" cy="341630"/>
          </a:xfrm>
          <a:prstGeom prst="rect">
            <a:avLst/>
          </a:prstGeom>
          <a:solidFill>
            <a:srgbClr val="363636">
              <a:alpha val="7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85E8420A-9EB6-2D9C-8752-9D4362683EF6}"/>
              </a:ext>
            </a:extLst>
          </p:cNvPr>
          <p:cNvGrpSpPr/>
          <p:nvPr/>
        </p:nvGrpSpPr>
        <p:grpSpPr>
          <a:xfrm>
            <a:off x="5832080" y="1758763"/>
            <a:ext cx="5320182" cy="1869778"/>
            <a:chOff x="0" y="2888070"/>
            <a:chExt cx="5566890" cy="1942084"/>
          </a:xfrm>
          <a:solidFill>
            <a:srgbClr val="7F7F7F">
              <a:alpha val="60000"/>
            </a:srgbClr>
          </a:solidFill>
        </p:grpSpPr>
        <p:sp>
          <p:nvSpPr>
            <p:cNvPr id="27" name="Rectangle 26">
              <a:extLst>
                <a:ext uri="{FF2B5EF4-FFF2-40B4-BE49-F238E27FC236}">
                  <a16:creationId xmlns:a16="http://schemas.microsoft.com/office/drawing/2014/main" id="{86A783F7-F04C-F86A-6F3E-53D66C2CBB41}"/>
                </a:ext>
              </a:extLst>
            </p:cNvPr>
            <p:cNvSpPr/>
            <p:nvPr/>
          </p:nvSpPr>
          <p:spPr>
            <a:xfrm>
              <a:off x="0" y="2888070"/>
              <a:ext cx="5566890" cy="595270"/>
            </a:xfrm>
            <a:prstGeom prst="rect">
              <a:avLst/>
            </a:prstGeom>
            <a:solidFill>
              <a:srgbClr val="363636">
                <a:alpha val="7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E23890A-A7B2-7840-CC16-B27D6F392C28}"/>
                </a:ext>
              </a:extLst>
            </p:cNvPr>
            <p:cNvSpPr/>
            <p:nvPr/>
          </p:nvSpPr>
          <p:spPr>
            <a:xfrm>
              <a:off x="1" y="3726874"/>
              <a:ext cx="65615" cy="845618"/>
            </a:xfrm>
            <a:prstGeom prst="rect">
              <a:avLst/>
            </a:prstGeom>
            <a:solidFill>
              <a:srgbClr val="363636">
                <a:alpha val="7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8F04257-8585-1629-9E23-282E708C53FF}"/>
                </a:ext>
              </a:extLst>
            </p:cNvPr>
            <p:cNvSpPr/>
            <p:nvPr/>
          </p:nvSpPr>
          <p:spPr>
            <a:xfrm>
              <a:off x="5493010" y="3475815"/>
              <a:ext cx="73880" cy="1072396"/>
            </a:xfrm>
            <a:prstGeom prst="rect">
              <a:avLst/>
            </a:prstGeom>
            <a:solidFill>
              <a:srgbClr val="363636">
                <a:alpha val="7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27C0B0E-6848-543A-003D-0BA7862CAE62}"/>
                </a:ext>
              </a:extLst>
            </p:cNvPr>
            <p:cNvSpPr/>
            <p:nvPr/>
          </p:nvSpPr>
          <p:spPr>
            <a:xfrm>
              <a:off x="0" y="4548212"/>
              <a:ext cx="5566890" cy="281942"/>
            </a:xfrm>
            <a:prstGeom prst="rect">
              <a:avLst/>
            </a:prstGeom>
            <a:solidFill>
              <a:srgbClr val="363636">
                <a:alpha val="7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791C7B98-33D5-A549-C779-21196DCE99DC}"/>
              </a:ext>
            </a:extLst>
          </p:cNvPr>
          <p:cNvSpPr/>
          <p:nvPr/>
        </p:nvSpPr>
        <p:spPr>
          <a:xfrm>
            <a:off x="5829281" y="2324627"/>
            <a:ext cx="4193089" cy="341630"/>
          </a:xfrm>
          <a:prstGeom prst="rect">
            <a:avLst/>
          </a:prstGeom>
          <a:solidFill>
            <a:srgbClr val="363636">
              <a:alpha val="7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549DAC9-E802-856B-3035-B1BA2CCB2E09}"/>
              </a:ext>
            </a:extLst>
          </p:cNvPr>
          <p:cNvSpPr txBox="1"/>
          <p:nvPr/>
        </p:nvSpPr>
        <p:spPr>
          <a:xfrm>
            <a:off x="6082553" y="3890247"/>
            <a:ext cx="2900082" cy="2893100"/>
          </a:xfrm>
          <a:prstGeom prst="rect">
            <a:avLst/>
          </a:prstGeom>
          <a:noFill/>
        </p:spPr>
        <p:txBody>
          <a:bodyPr wrap="square" rtlCol="0">
            <a:spAutoFit/>
          </a:bodyPr>
          <a:lstStyle/>
          <a:p>
            <a:r>
              <a:rPr lang="en-US" sz="1400">
                <a:solidFill>
                  <a:schemeClr val="bg1"/>
                </a:solidFill>
              </a:rPr>
              <a:t>“Thank you for also making content much more </a:t>
            </a:r>
            <a:r>
              <a:rPr lang="en-US" sz="1400">
                <a:solidFill>
                  <a:srgbClr val="FFC000"/>
                </a:solidFill>
              </a:rPr>
              <a:t>interactive</a:t>
            </a:r>
            <a:r>
              <a:rPr lang="en-US" sz="1400">
                <a:solidFill>
                  <a:schemeClr val="bg1"/>
                </a:solidFill>
              </a:rPr>
              <a:t> and </a:t>
            </a:r>
            <a:r>
              <a:rPr lang="en-US" sz="1400">
                <a:solidFill>
                  <a:srgbClr val="FFC000"/>
                </a:solidFill>
              </a:rPr>
              <a:t>digestible</a:t>
            </a:r>
            <a:r>
              <a:rPr lang="en-US" sz="1400">
                <a:solidFill>
                  <a:schemeClr val="bg1"/>
                </a:solidFill>
              </a:rPr>
              <a:t> with your amazing coding skills to curate simulations for us to visualize, using AI chatbots to understand and explore new concepts and even putting up free learning materials on your website and </a:t>
            </a:r>
            <a:r>
              <a:rPr lang="en-US" sz="1400" err="1">
                <a:solidFill>
                  <a:schemeClr val="bg1"/>
                </a:solidFill>
              </a:rPr>
              <a:t>youtube</a:t>
            </a:r>
            <a:r>
              <a:rPr lang="en-US" sz="1400">
                <a:solidFill>
                  <a:schemeClr val="bg1"/>
                </a:solidFill>
              </a:rPr>
              <a:t>. All these have aided me so much in understanding and allowed me to </a:t>
            </a:r>
            <a:r>
              <a:rPr lang="en-US" sz="1400" b="1">
                <a:solidFill>
                  <a:srgbClr val="FFC000"/>
                </a:solidFill>
              </a:rPr>
              <a:t>explore further about physics in my free time</a:t>
            </a:r>
            <a:r>
              <a:rPr lang="en-US" sz="1400">
                <a:solidFill>
                  <a:schemeClr val="bg1"/>
                </a:solidFill>
              </a:rPr>
              <a:t>”</a:t>
            </a:r>
          </a:p>
        </p:txBody>
      </p:sp>
      <p:sp>
        <p:nvSpPr>
          <p:cNvPr id="3" name="Slide Number Placeholder 2">
            <a:extLst>
              <a:ext uri="{FF2B5EF4-FFF2-40B4-BE49-F238E27FC236}">
                <a16:creationId xmlns:a16="http://schemas.microsoft.com/office/drawing/2014/main" id="{D32E576F-EF0F-B769-B1E7-E256AC22A4DE}"/>
              </a:ext>
            </a:extLst>
          </p:cNvPr>
          <p:cNvSpPr>
            <a:spLocks noGrp="1"/>
          </p:cNvSpPr>
          <p:nvPr>
            <p:ph type="sldNum" sz="quarter" idx="12"/>
          </p:nvPr>
        </p:nvSpPr>
        <p:spPr/>
        <p:txBody>
          <a:bodyPr/>
          <a:lstStyle/>
          <a:p>
            <a:fld id="{330EA680-D336-4FF7-8B7A-9848BB0A1C32}" type="slidenum">
              <a:rPr lang="en-US" smtClean="0"/>
              <a:t>31</a:t>
            </a:fld>
            <a:endParaRPr lang="en-US"/>
          </a:p>
        </p:txBody>
      </p:sp>
      <mc:AlternateContent xmlns:mc="http://schemas.openxmlformats.org/markup-compatibility/2006" xmlns:p14="http://schemas.microsoft.com/office/powerpoint/2010/main">
        <mc:Choice Requires="p14">
          <p:contentPart p14:bwMode="auto" r:id="rId8">
            <p14:nvContentPartPr>
              <p14:cNvPr id="40" name="Ink 39">
                <a:extLst>
                  <a:ext uri="{FF2B5EF4-FFF2-40B4-BE49-F238E27FC236}">
                    <a16:creationId xmlns:a16="http://schemas.microsoft.com/office/drawing/2014/main" id="{25135FA4-8E83-2C92-E33E-0DC3F5239B31}"/>
                  </a:ext>
                </a:extLst>
              </p14:cNvPr>
              <p14:cNvContentPartPr/>
              <p14:nvPr/>
            </p14:nvContentPartPr>
            <p14:xfrm>
              <a:off x="355183" y="814894"/>
              <a:ext cx="233941" cy="186164"/>
            </p14:xfrm>
          </p:contentPart>
        </mc:Choice>
        <mc:Fallback xmlns="">
          <p:pic>
            <p:nvPicPr>
              <p:cNvPr id="40" name="Ink 39">
                <a:extLst>
                  <a:ext uri="{FF2B5EF4-FFF2-40B4-BE49-F238E27FC236}">
                    <a16:creationId xmlns:a16="http://schemas.microsoft.com/office/drawing/2014/main" id="{25135FA4-8E83-2C92-E33E-0DC3F5239B31}"/>
                  </a:ext>
                </a:extLst>
              </p:cNvPr>
              <p:cNvPicPr/>
              <p:nvPr/>
            </p:nvPicPr>
            <p:blipFill>
              <a:blip r:embed="rId9"/>
              <a:stretch>
                <a:fillRect/>
              </a:stretch>
            </p:blipFill>
            <p:spPr>
              <a:xfrm>
                <a:off x="337215" y="796925"/>
                <a:ext cx="269517" cy="221744"/>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1" name="Ink 40">
                <a:extLst>
                  <a:ext uri="{FF2B5EF4-FFF2-40B4-BE49-F238E27FC236}">
                    <a16:creationId xmlns:a16="http://schemas.microsoft.com/office/drawing/2014/main" id="{43F0878A-CEE0-7DC4-FF51-F0A598B4246B}"/>
                  </a:ext>
                </a:extLst>
              </p14:cNvPr>
              <p14:cNvContentPartPr/>
              <p14:nvPr/>
            </p14:nvContentPartPr>
            <p14:xfrm>
              <a:off x="506774" y="683314"/>
              <a:ext cx="12700" cy="12700"/>
            </p14:xfrm>
          </p:contentPart>
        </mc:Choice>
        <mc:Fallback xmlns="">
          <p:pic>
            <p:nvPicPr>
              <p:cNvPr id="41" name="Ink 40">
                <a:extLst>
                  <a:ext uri="{FF2B5EF4-FFF2-40B4-BE49-F238E27FC236}">
                    <a16:creationId xmlns:a16="http://schemas.microsoft.com/office/drawing/2014/main" id="{43F0878A-CEE0-7DC4-FF51-F0A598B4246B}"/>
                  </a:ext>
                </a:extLst>
              </p:cNvPr>
              <p:cNvPicPr/>
              <p:nvPr/>
            </p:nvPicPr>
            <p:blipFill>
              <a:blip r:embed="rId11"/>
              <a:stretch>
                <a:fillRect/>
              </a:stretch>
            </p:blipFill>
            <p:spPr>
              <a:xfrm>
                <a:off x="-128226" y="61014"/>
                <a:ext cx="1270000" cy="1270000"/>
              </a:xfrm>
              <a:prstGeom prst="rect">
                <a:avLst/>
              </a:prstGeom>
            </p:spPr>
          </p:pic>
        </mc:Fallback>
      </mc:AlternateContent>
      <p:sp>
        <p:nvSpPr>
          <p:cNvPr id="43" name="Title 1">
            <a:extLst>
              <a:ext uri="{FF2B5EF4-FFF2-40B4-BE49-F238E27FC236}">
                <a16:creationId xmlns:a16="http://schemas.microsoft.com/office/drawing/2014/main" id="{16BA8CFC-3002-C6FF-8488-12D193F2D96B}"/>
              </a:ext>
            </a:extLst>
          </p:cNvPr>
          <p:cNvSpPr txBox="1">
            <a:spLocks/>
          </p:cNvSpPr>
          <p:nvPr/>
        </p:nvSpPr>
        <p:spPr>
          <a:xfrm rot="-840000">
            <a:off x="0" y="212725"/>
            <a:ext cx="1790700" cy="474663"/>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F0000"/>
                </a:solidFill>
                <a:latin typeface="Bradley Hand ITC"/>
              </a:rPr>
              <a:t>unsolicited</a:t>
            </a:r>
          </a:p>
        </p:txBody>
      </p:sp>
    </p:spTree>
    <p:extLst>
      <p:ext uri="{BB962C8B-B14F-4D97-AF65-F5344CB8AC3E}">
        <p14:creationId xmlns:p14="http://schemas.microsoft.com/office/powerpoint/2010/main" val="108664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BCDF7-9707-D537-A70D-2052DCA69539}"/>
              </a:ext>
            </a:extLst>
          </p:cNvPr>
          <p:cNvSpPr>
            <a:spLocks noGrp="1"/>
          </p:cNvSpPr>
          <p:nvPr>
            <p:ph type="title"/>
          </p:nvPr>
        </p:nvSpPr>
        <p:spPr/>
        <p:txBody>
          <a:bodyPr/>
          <a:lstStyle/>
          <a:p>
            <a:r>
              <a:rPr lang="en-US"/>
              <a:t>What engages our students?</a:t>
            </a:r>
          </a:p>
        </p:txBody>
      </p:sp>
      <p:pic>
        <p:nvPicPr>
          <p:cNvPr id="13" name="Picture 12">
            <a:extLst>
              <a:ext uri="{FF2B5EF4-FFF2-40B4-BE49-F238E27FC236}">
                <a16:creationId xmlns:a16="http://schemas.microsoft.com/office/drawing/2014/main" id="{76F844A0-EE41-39E6-FDB1-CB9809B99489}"/>
              </a:ext>
            </a:extLst>
          </p:cNvPr>
          <p:cNvPicPr>
            <a:picLocks noChangeAspect="1"/>
          </p:cNvPicPr>
          <p:nvPr/>
        </p:nvPicPr>
        <p:blipFill>
          <a:blip r:embed="rId3"/>
          <a:stretch>
            <a:fillRect/>
          </a:stretch>
        </p:blipFill>
        <p:spPr>
          <a:xfrm>
            <a:off x="7593399" y="618980"/>
            <a:ext cx="4193508" cy="5620039"/>
          </a:xfrm>
          <a:prstGeom prst="rect">
            <a:avLst/>
          </a:prstGeom>
        </p:spPr>
      </p:pic>
      <p:sp>
        <p:nvSpPr>
          <p:cNvPr id="16" name="Content Placeholder 5">
            <a:extLst>
              <a:ext uri="{FF2B5EF4-FFF2-40B4-BE49-F238E27FC236}">
                <a16:creationId xmlns:a16="http://schemas.microsoft.com/office/drawing/2014/main" id="{196CD148-E35A-5EA0-F92D-7446E73C6CAC}"/>
              </a:ext>
            </a:extLst>
          </p:cNvPr>
          <p:cNvSpPr>
            <a:spLocks noGrp="1"/>
          </p:cNvSpPr>
          <p:nvPr>
            <p:ph idx="1"/>
          </p:nvPr>
        </p:nvSpPr>
        <p:spPr>
          <a:xfrm>
            <a:off x="838200" y="1825625"/>
            <a:ext cx="6352309" cy="4351338"/>
          </a:xfrm>
        </p:spPr>
        <p:txBody>
          <a:bodyPr vert="horz" lIns="91440" tIns="45720" rIns="91440" bIns="45720" rtlCol="0" anchor="t">
            <a:normAutofit/>
          </a:bodyPr>
          <a:lstStyle/>
          <a:p>
            <a:r>
              <a:rPr lang="en-US" sz="2000">
                <a:solidFill>
                  <a:srgbClr val="202122"/>
                </a:solidFill>
                <a:ea typeface="+mn-lt"/>
                <a:cs typeface="+mn-lt"/>
              </a:rPr>
              <a:t>Gamification features:</a:t>
            </a:r>
          </a:p>
          <a:p>
            <a:pPr lvl="1"/>
            <a:r>
              <a:rPr lang="en-US" sz="2000">
                <a:solidFill>
                  <a:srgbClr val="202122"/>
                </a:solidFill>
                <a:ea typeface="+mn-lt"/>
                <a:cs typeface="+mn-lt"/>
              </a:rPr>
              <a:t>Streaks and daily goals</a:t>
            </a:r>
          </a:p>
          <a:p>
            <a:pPr lvl="1"/>
            <a:r>
              <a:rPr lang="en-US" sz="2000">
                <a:solidFill>
                  <a:srgbClr val="202122"/>
                </a:solidFill>
                <a:ea typeface="+mn-lt"/>
                <a:cs typeface="+mn-lt"/>
              </a:rPr>
              <a:t>Experience points and leaderboards</a:t>
            </a:r>
          </a:p>
          <a:p>
            <a:pPr lvl="1"/>
            <a:endParaRPr lang="en-US" sz="2000">
              <a:solidFill>
                <a:srgbClr val="202122"/>
              </a:solidFill>
              <a:ea typeface="+mn-lt"/>
              <a:cs typeface="+mn-lt"/>
            </a:endParaRPr>
          </a:p>
          <a:p>
            <a:r>
              <a:rPr lang="en-US" sz="2000">
                <a:solidFill>
                  <a:srgbClr val="202122"/>
                </a:solidFill>
                <a:ea typeface="+mn-lt"/>
                <a:cs typeface="+mn-lt"/>
              </a:rPr>
              <a:t>Adaptive algorithm tailored to individual proficiency levels</a:t>
            </a:r>
          </a:p>
          <a:p>
            <a:r>
              <a:rPr lang="en-US" sz="2000">
                <a:solidFill>
                  <a:srgbClr val="202122"/>
                </a:solidFill>
                <a:ea typeface="+mn-lt"/>
                <a:cs typeface="+mn-lt"/>
              </a:rPr>
              <a:t>Interactive exercises </a:t>
            </a:r>
          </a:p>
          <a:p>
            <a:r>
              <a:rPr lang="en-US" sz="2000">
                <a:solidFill>
                  <a:srgbClr val="202122"/>
                </a:solidFill>
                <a:ea typeface="+mn-lt"/>
                <a:cs typeface="+mn-lt"/>
              </a:rPr>
              <a:t>Instant feedback</a:t>
            </a:r>
          </a:p>
        </p:txBody>
      </p:sp>
      <p:sp>
        <p:nvSpPr>
          <p:cNvPr id="3" name="Slide Number Placeholder 2">
            <a:extLst>
              <a:ext uri="{FF2B5EF4-FFF2-40B4-BE49-F238E27FC236}">
                <a16:creationId xmlns:a16="http://schemas.microsoft.com/office/drawing/2014/main" id="{86EEA7D4-77D8-3944-AAAF-29DBFDB1CE47}"/>
              </a:ext>
            </a:extLst>
          </p:cNvPr>
          <p:cNvSpPr>
            <a:spLocks noGrp="1"/>
          </p:cNvSpPr>
          <p:nvPr>
            <p:ph type="sldNum" sz="quarter" idx="12"/>
          </p:nvPr>
        </p:nvSpPr>
        <p:spPr/>
        <p:txBody>
          <a:bodyPr/>
          <a:lstStyle/>
          <a:p>
            <a:fld id="{330EA680-D336-4FF7-8B7A-9848BB0A1C32}" type="slidenum">
              <a:rPr lang="en-US" smtClean="0"/>
              <a:t>4</a:t>
            </a:fld>
            <a:endParaRPr lang="en-US"/>
          </a:p>
        </p:txBody>
      </p:sp>
    </p:spTree>
    <p:extLst>
      <p:ext uri="{BB962C8B-B14F-4D97-AF65-F5344CB8AC3E}">
        <p14:creationId xmlns:p14="http://schemas.microsoft.com/office/powerpoint/2010/main" val="3400999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F5700-02C5-F302-1A23-992D87F08B13}"/>
              </a:ext>
            </a:extLst>
          </p:cNvPr>
          <p:cNvSpPr>
            <a:spLocks noGrp="1"/>
          </p:cNvSpPr>
          <p:nvPr>
            <p:ph type="title"/>
          </p:nvPr>
        </p:nvSpPr>
        <p:spPr/>
        <p:txBody>
          <a:bodyPr/>
          <a:lstStyle/>
          <a:p>
            <a:r>
              <a:rPr lang="en-US"/>
              <a:t>Definitions</a:t>
            </a:r>
          </a:p>
        </p:txBody>
      </p:sp>
      <p:sp>
        <p:nvSpPr>
          <p:cNvPr id="3" name="Content Placeholder 2">
            <a:extLst>
              <a:ext uri="{FF2B5EF4-FFF2-40B4-BE49-F238E27FC236}">
                <a16:creationId xmlns:a16="http://schemas.microsoft.com/office/drawing/2014/main" id="{9C2C06A3-A102-A1B1-43B4-DA382D00E100}"/>
              </a:ext>
            </a:extLst>
          </p:cNvPr>
          <p:cNvSpPr>
            <a:spLocks noGrp="1"/>
          </p:cNvSpPr>
          <p:nvPr>
            <p:ph idx="1"/>
          </p:nvPr>
        </p:nvSpPr>
        <p:spPr>
          <a:xfrm>
            <a:off x="838200" y="1746799"/>
            <a:ext cx="6377218" cy="4430164"/>
          </a:xfrm>
        </p:spPr>
        <p:txBody>
          <a:bodyPr vert="horz" lIns="91440" tIns="45720" rIns="91440" bIns="45720" rtlCol="0" anchor="t">
            <a:normAutofit lnSpcReduction="10000"/>
          </a:bodyPr>
          <a:lstStyle/>
          <a:p>
            <a:pPr>
              <a:lnSpc>
                <a:spcPct val="110000"/>
              </a:lnSpc>
            </a:pPr>
            <a:r>
              <a:rPr lang="en-US" sz="2200">
                <a:latin typeface="Aptos" panose="020B0004020202020204" pitchFamily="34" charset="0"/>
                <a:ea typeface="+mn-lt"/>
                <a:cs typeface="+mn-lt"/>
              </a:rPr>
              <a:t>Engagement: observable behaviors and attitudes that reflect a student's active participation in the learning process, the manifestation of motivation through active involvement</a:t>
            </a:r>
            <a:endParaRPr lang="en-US"/>
          </a:p>
          <a:p>
            <a:pPr lvl="1">
              <a:lnSpc>
                <a:spcPct val="110000"/>
              </a:lnSpc>
              <a:buFont typeface="Courier New" panose="020B0604020202020204" pitchFamily="34" charset="0"/>
              <a:buChar char="o"/>
            </a:pPr>
            <a:r>
              <a:rPr lang="en-US" sz="2200">
                <a:latin typeface="Aptos" panose="020B0004020202020204" pitchFamily="34" charset="0"/>
                <a:ea typeface="+mn-lt"/>
                <a:cs typeface="+mn-lt"/>
              </a:rPr>
              <a:t>behavioral aspects : attendance and participation</a:t>
            </a:r>
          </a:p>
          <a:p>
            <a:pPr lvl="1">
              <a:lnSpc>
                <a:spcPct val="110000"/>
              </a:lnSpc>
              <a:buFont typeface="Courier New" panose="020B0604020202020204" pitchFamily="34" charset="0"/>
              <a:buChar char="o"/>
            </a:pPr>
            <a:r>
              <a:rPr lang="en-US" sz="2200">
                <a:latin typeface="Aptos" panose="020B0004020202020204" pitchFamily="34" charset="0"/>
                <a:ea typeface="+mn-lt"/>
                <a:cs typeface="+mn-lt"/>
              </a:rPr>
              <a:t>emotional aspects : interest and enthusiasm </a:t>
            </a:r>
          </a:p>
          <a:p>
            <a:pPr lvl="1">
              <a:lnSpc>
                <a:spcPct val="110000"/>
              </a:lnSpc>
              <a:buFont typeface="Courier New" panose="020B0604020202020204" pitchFamily="34" charset="0"/>
              <a:buChar char="o"/>
            </a:pPr>
            <a:r>
              <a:rPr lang="en-US" sz="2200">
                <a:latin typeface="Aptos"/>
                <a:ea typeface="+mn-lt"/>
                <a:cs typeface="+mn-lt"/>
              </a:rPr>
              <a:t>cognitive aspects : investment in learning and self-regulation</a:t>
            </a:r>
          </a:p>
          <a:p>
            <a:pPr>
              <a:lnSpc>
                <a:spcPct val="110000"/>
              </a:lnSpc>
            </a:pPr>
            <a:r>
              <a:rPr lang="en-US" sz="2200">
                <a:latin typeface="Aptos"/>
                <a:ea typeface="+mn-lt"/>
                <a:cs typeface="+mn-lt"/>
              </a:rPr>
              <a:t>Simulation: </a:t>
            </a:r>
            <a:r>
              <a:rPr lang="en-SG" sz="2200">
                <a:latin typeface="Aptos"/>
              </a:rPr>
              <a:t>a program that contains a model of a system or a process</a:t>
            </a:r>
          </a:p>
        </p:txBody>
      </p:sp>
      <p:pic>
        <p:nvPicPr>
          <p:cNvPr id="4" name="Picture 3" descr="A drawing of a person standing in front of a classroom&#10;&#10;Description automatically generated">
            <a:extLst>
              <a:ext uri="{FF2B5EF4-FFF2-40B4-BE49-F238E27FC236}">
                <a16:creationId xmlns:a16="http://schemas.microsoft.com/office/drawing/2014/main" id="{E0C6D668-FFB2-10D6-5111-31C91F74DD11}"/>
              </a:ext>
            </a:extLst>
          </p:cNvPr>
          <p:cNvPicPr>
            <a:picLocks noChangeAspect="1"/>
          </p:cNvPicPr>
          <p:nvPr/>
        </p:nvPicPr>
        <p:blipFill>
          <a:blip r:embed="rId2"/>
          <a:stretch>
            <a:fillRect/>
          </a:stretch>
        </p:blipFill>
        <p:spPr>
          <a:xfrm>
            <a:off x="7479100" y="1912391"/>
            <a:ext cx="4229801" cy="3571766"/>
          </a:xfrm>
          <a:prstGeom prst="rect">
            <a:avLst/>
          </a:prstGeom>
        </p:spPr>
      </p:pic>
      <p:sp>
        <p:nvSpPr>
          <p:cNvPr id="5" name="Slide Number Placeholder 4">
            <a:extLst>
              <a:ext uri="{FF2B5EF4-FFF2-40B4-BE49-F238E27FC236}">
                <a16:creationId xmlns:a16="http://schemas.microsoft.com/office/drawing/2014/main" id="{CD6F59C1-0321-C970-9D96-DCCBC7580331}"/>
              </a:ext>
            </a:extLst>
          </p:cNvPr>
          <p:cNvSpPr>
            <a:spLocks noGrp="1"/>
          </p:cNvSpPr>
          <p:nvPr>
            <p:ph type="sldNum" sz="quarter" idx="12"/>
          </p:nvPr>
        </p:nvSpPr>
        <p:spPr/>
        <p:txBody>
          <a:bodyPr/>
          <a:lstStyle/>
          <a:p>
            <a:fld id="{330EA680-D336-4FF7-8B7A-9848BB0A1C32}" type="slidenum">
              <a:rPr lang="en-US" smtClean="0"/>
              <a:t>5</a:t>
            </a:fld>
            <a:endParaRPr lang="en-US"/>
          </a:p>
        </p:txBody>
      </p:sp>
    </p:spTree>
    <p:extLst>
      <p:ext uri="{BB962C8B-B14F-4D97-AF65-F5344CB8AC3E}">
        <p14:creationId xmlns:p14="http://schemas.microsoft.com/office/powerpoint/2010/main" val="2961491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EC529-94CE-BA54-AF0E-8713F3282F64}"/>
              </a:ext>
            </a:extLst>
          </p:cNvPr>
          <p:cNvSpPr>
            <a:spLocks noGrp="1"/>
          </p:cNvSpPr>
          <p:nvPr>
            <p:ph type="title"/>
          </p:nvPr>
        </p:nvSpPr>
        <p:spPr>
          <a:xfrm>
            <a:off x="838200" y="365125"/>
            <a:ext cx="10515600" cy="721714"/>
          </a:xfrm>
        </p:spPr>
        <p:txBody>
          <a:bodyPr/>
          <a:lstStyle/>
          <a:p>
            <a:r>
              <a:rPr lang="en-US"/>
              <a:t>Effects of using computer simulations </a:t>
            </a:r>
          </a:p>
        </p:txBody>
      </p:sp>
      <p:graphicFrame>
        <p:nvGraphicFramePr>
          <p:cNvPr id="4" name="Content Placeholder 3">
            <a:extLst>
              <a:ext uri="{FF2B5EF4-FFF2-40B4-BE49-F238E27FC236}">
                <a16:creationId xmlns:a16="http://schemas.microsoft.com/office/drawing/2014/main" id="{88586395-A9D0-D8FE-E6DB-D08B150ABFB5}"/>
              </a:ext>
            </a:extLst>
          </p:cNvPr>
          <p:cNvGraphicFramePr>
            <a:graphicFrameLocks noGrp="1"/>
          </p:cNvGraphicFramePr>
          <p:nvPr>
            <p:ph idx="1"/>
            <p:extLst>
              <p:ext uri="{D42A27DB-BD31-4B8C-83A1-F6EECF244321}">
                <p14:modId xmlns:p14="http://schemas.microsoft.com/office/powerpoint/2010/main" val="1837828736"/>
              </p:ext>
            </p:extLst>
          </p:nvPr>
        </p:nvGraphicFramePr>
        <p:xfrm>
          <a:off x="838200" y="1463040"/>
          <a:ext cx="10515600" cy="3931920"/>
        </p:xfrm>
        <a:graphic>
          <a:graphicData uri="http://schemas.openxmlformats.org/drawingml/2006/table">
            <a:tbl>
              <a:tblPr firstRow="1" bandRow="1">
                <a:tableStyleId>{BC89EF96-8CEA-46FF-86C4-4CE0E7609802}</a:tableStyleId>
              </a:tblPr>
              <a:tblGrid>
                <a:gridCol w="1128623">
                  <a:extLst>
                    <a:ext uri="{9D8B030D-6E8A-4147-A177-3AD203B41FA5}">
                      <a16:colId xmlns:a16="http://schemas.microsoft.com/office/drawing/2014/main" val="2655195126"/>
                    </a:ext>
                  </a:extLst>
                </a:gridCol>
                <a:gridCol w="1259456">
                  <a:extLst>
                    <a:ext uri="{9D8B030D-6E8A-4147-A177-3AD203B41FA5}">
                      <a16:colId xmlns:a16="http://schemas.microsoft.com/office/drawing/2014/main" val="4089162065"/>
                    </a:ext>
                  </a:extLst>
                </a:gridCol>
                <a:gridCol w="1639019">
                  <a:extLst>
                    <a:ext uri="{9D8B030D-6E8A-4147-A177-3AD203B41FA5}">
                      <a16:colId xmlns:a16="http://schemas.microsoft.com/office/drawing/2014/main" val="3625252565"/>
                    </a:ext>
                  </a:extLst>
                </a:gridCol>
                <a:gridCol w="2881223">
                  <a:extLst>
                    <a:ext uri="{9D8B030D-6E8A-4147-A177-3AD203B41FA5}">
                      <a16:colId xmlns:a16="http://schemas.microsoft.com/office/drawing/2014/main" val="3120676371"/>
                    </a:ext>
                  </a:extLst>
                </a:gridCol>
                <a:gridCol w="2242868">
                  <a:extLst>
                    <a:ext uri="{9D8B030D-6E8A-4147-A177-3AD203B41FA5}">
                      <a16:colId xmlns:a16="http://schemas.microsoft.com/office/drawing/2014/main" val="3437107899"/>
                    </a:ext>
                  </a:extLst>
                </a:gridCol>
                <a:gridCol w="1364411">
                  <a:extLst>
                    <a:ext uri="{9D8B030D-6E8A-4147-A177-3AD203B41FA5}">
                      <a16:colId xmlns:a16="http://schemas.microsoft.com/office/drawing/2014/main" val="3435712750"/>
                    </a:ext>
                  </a:extLst>
                </a:gridCol>
              </a:tblGrid>
              <a:tr h="0">
                <a:tc>
                  <a:txBody>
                    <a:bodyPr/>
                    <a:lstStyle/>
                    <a:p>
                      <a:r>
                        <a:rPr lang="en-US"/>
                        <a:t>Primary author</a:t>
                      </a:r>
                    </a:p>
                  </a:txBody>
                  <a:tcPr>
                    <a:solidFill>
                      <a:schemeClr val="bg1">
                        <a:lumMod val="85000"/>
                      </a:schemeClr>
                    </a:solidFill>
                  </a:tcPr>
                </a:tc>
                <a:tc>
                  <a:txBody>
                    <a:bodyPr/>
                    <a:lstStyle/>
                    <a:p>
                      <a:r>
                        <a:rPr lang="en-US"/>
                        <a:t>Subject</a:t>
                      </a:r>
                    </a:p>
                  </a:txBody>
                  <a:tcPr>
                    <a:solidFill>
                      <a:schemeClr val="bg1">
                        <a:lumMod val="85000"/>
                      </a:schemeClr>
                    </a:solidFill>
                  </a:tcPr>
                </a:tc>
                <a:tc>
                  <a:txBody>
                    <a:bodyPr/>
                    <a:lstStyle/>
                    <a:p>
                      <a:r>
                        <a:rPr lang="en-US"/>
                        <a:t>Cognitive topic</a:t>
                      </a:r>
                    </a:p>
                  </a:txBody>
                  <a:tcPr>
                    <a:solidFill>
                      <a:schemeClr val="bg1">
                        <a:lumMod val="85000"/>
                      </a:schemeClr>
                    </a:solidFill>
                  </a:tcPr>
                </a:tc>
                <a:tc>
                  <a:txBody>
                    <a:bodyPr/>
                    <a:lstStyle/>
                    <a:p>
                      <a:r>
                        <a:rPr lang="en-US"/>
                        <a:t>Interventions</a:t>
                      </a:r>
                    </a:p>
                  </a:txBody>
                  <a:tcPr>
                    <a:solidFill>
                      <a:schemeClr val="bg1">
                        <a:lumMod val="85000"/>
                      </a:schemeClr>
                    </a:solidFill>
                  </a:tcPr>
                </a:tc>
                <a:tc>
                  <a:txBody>
                    <a:bodyPr/>
                    <a:lstStyle/>
                    <a:p>
                      <a:r>
                        <a:rPr lang="en-US"/>
                        <a:t>Results/</a:t>
                      </a:r>
                      <a:br>
                        <a:rPr lang="en-US"/>
                      </a:br>
                      <a:r>
                        <a:rPr lang="en-US"/>
                        <a:t>Conclusions</a:t>
                      </a:r>
                    </a:p>
                  </a:txBody>
                  <a:tcPr>
                    <a:solidFill>
                      <a:schemeClr val="bg1">
                        <a:lumMod val="85000"/>
                      </a:schemeClr>
                    </a:solidFill>
                  </a:tcPr>
                </a:tc>
                <a:tc>
                  <a:txBody>
                    <a:bodyPr/>
                    <a:lstStyle/>
                    <a:p>
                      <a:r>
                        <a:rPr lang="en-US"/>
                        <a:t> Effect size (Cohen’s d)</a:t>
                      </a:r>
                    </a:p>
                  </a:txBody>
                  <a:tcPr>
                    <a:solidFill>
                      <a:schemeClr val="bg1">
                        <a:lumMod val="85000"/>
                      </a:schemeClr>
                    </a:solidFill>
                  </a:tcPr>
                </a:tc>
                <a:extLst>
                  <a:ext uri="{0D108BD9-81ED-4DB2-BD59-A6C34878D82A}">
                    <a16:rowId xmlns:a16="http://schemas.microsoft.com/office/drawing/2014/main" val="21891192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800" kern="1200">
                          <a:solidFill>
                            <a:schemeClr val="dk1"/>
                          </a:solidFill>
                          <a:effectLst/>
                        </a:rPr>
                        <a:t>Gibbons et al (2004)</a:t>
                      </a:r>
                      <a:endParaRPr lang="en-SG" sz="1800" kern="1200">
                        <a:solidFill>
                          <a:schemeClr val="dk1"/>
                        </a:solidFill>
                        <a:effectLst/>
                        <a:latin typeface="+mn-lt"/>
                        <a:ea typeface="+mn-ea"/>
                        <a:cs typeface="+mn-cs"/>
                      </a:endParaRPr>
                    </a:p>
                  </a:txBody>
                  <a:tcPr/>
                </a:tc>
                <a:tc>
                  <a:txBody>
                    <a:bodyPr/>
                    <a:lstStyle/>
                    <a:p>
                      <a:r>
                        <a:rPr lang="en-US"/>
                        <a:t>Biology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800" kern="1200">
                          <a:solidFill>
                            <a:schemeClr val="dk1"/>
                          </a:solidFill>
                          <a:effectLst/>
                        </a:rPr>
                        <a:t>Chromosome analysis; Bioinformatics</a:t>
                      </a:r>
                      <a:endParaRPr lang="en-SG" sz="1800" kern="120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800" kern="1200">
                          <a:solidFill>
                            <a:schemeClr val="dk1"/>
                          </a:solidFill>
                          <a:effectLst/>
                        </a:rPr>
                        <a:t>Virtual approach vs. real approach</a:t>
                      </a:r>
                      <a:endParaRPr lang="en-SG" sz="1800" kern="120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800" kern="1200">
                          <a:solidFill>
                            <a:schemeClr val="dk1"/>
                          </a:solidFill>
                          <a:effectLst/>
                        </a:rPr>
                        <a:t>Decreased study time; increases assessment scores</a:t>
                      </a:r>
                      <a:endParaRPr lang="en-SG" sz="1800" kern="1200">
                        <a:solidFill>
                          <a:schemeClr val="dk1"/>
                        </a:solidFill>
                        <a:effectLst/>
                        <a:latin typeface="+mn-lt"/>
                        <a:ea typeface="+mn-ea"/>
                        <a:cs typeface="+mn-cs"/>
                      </a:endParaRPr>
                    </a:p>
                  </a:txBody>
                  <a:tcPr/>
                </a:tc>
                <a:tc>
                  <a:txBody>
                    <a:bodyPr/>
                    <a:lstStyle/>
                    <a:p>
                      <a:r>
                        <a:rPr lang="en-US"/>
                        <a:t>2.36</a:t>
                      </a:r>
                    </a:p>
                  </a:txBody>
                  <a:tcPr/>
                </a:tc>
                <a:extLst>
                  <a:ext uri="{0D108BD9-81ED-4DB2-BD59-A6C34878D82A}">
                    <a16:rowId xmlns:a16="http://schemas.microsoft.com/office/drawing/2014/main" val="22410158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800" kern="1200">
                          <a:solidFill>
                            <a:schemeClr val="dk1"/>
                          </a:solidFill>
                          <a:effectLst/>
                        </a:rPr>
                        <a:t>Zacharia (2007)</a:t>
                      </a:r>
                      <a:endParaRPr lang="en-SG" sz="1800" kern="1200">
                        <a:solidFill>
                          <a:schemeClr val="dk1"/>
                        </a:solidFill>
                        <a:effectLst/>
                        <a:latin typeface="+mn-lt"/>
                        <a:ea typeface="+mn-ea"/>
                        <a:cs typeface="+mn-cs"/>
                      </a:endParaRPr>
                    </a:p>
                  </a:txBody>
                  <a:tcPr/>
                </a:tc>
                <a:tc>
                  <a:txBody>
                    <a:bodyPr/>
                    <a:lstStyle/>
                    <a:p>
                      <a:r>
                        <a:rPr lang="en-US"/>
                        <a:t>Physics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800" kern="1200">
                          <a:solidFill>
                            <a:schemeClr val="dk1"/>
                          </a:solidFill>
                          <a:effectLst/>
                        </a:rPr>
                        <a:t>Electrical circuits</a:t>
                      </a:r>
                      <a:endParaRPr lang="en-SG" sz="1800" kern="1200">
                        <a:solidFill>
                          <a:schemeClr val="dk1"/>
                        </a:solidFill>
                        <a:effectLst/>
                        <a:latin typeface="+mn-lt"/>
                        <a:ea typeface="+mn-ea"/>
                        <a:cs typeface="+mn-cs"/>
                      </a:endParaRPr>
                    </a:p>
                  </a:txBody>
                  <a:tcPr/>
                </a:tc>
                <a:tc>
                  <a:txBody>
                    <a:bodyPr/>
                    <a:lstStyle/>
                    <a:p>
                      <a:r>
                        <a:rPr lang="en-SG" sz="1800" kern="1200">
                          <a:solidFill>
                            <a:schemeClr val="dk1"/>
                          </a:solidFill>
                          <a:effectLst/>
                        </a:rPr>
                        <a:t>Laboratory with simulation vs. laboratory</a:t>
                      </a:r>
                    </a:p>
                    <a:p>
                      <a:r>
                        <a:rPr lang="en-SG" sz="1800" kern="1200">
                          <a:solidFill>
                            <a:schemeClr val="dk1"/>
                          </a:solidFill>
                          <a:effectLst/>
                        </a:rPr>
                        <a:t>without simulation</a:t>
                      </a:r>
                      <a:endParaRPr lang="en-SG" sz="1800" kern="120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800" kern="1200">
                          <a:solidFill>
                            <a:schemeClr val="dk1"/>
                          </a:solidFill>
                          <a:effectLst/>
                        </a:rPr>
                        <a:t>Better conceptual understanding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800" kern="1200">
                        <a:solidFill>
                          <a:schemeClr val="dk1"/>
                        </a:solidFill>
                        <a:effectLst/>
                        <a:latin typeface="+mn-lt"/>
                        <a:ea typeface="+mn-ea"/>
                        <a:cs typeface="+mn-cs"/>
                      </a:endParaRPr>
                    </a:p>
                  </a:txBody>
                  <a:tcPr/>
                </a:tc>
                <a:tc>
                  <a:txBody>
                    <a:bodyPr/>
                    <a:lstStyle/>
                    <a:p>
                      <a:r>
                        <a:rPr lang="en-US"/>
                        <a:t>0.70</a:t>
                      </a:r>
                    </a:p>
                  </a:txBody>
                  <a:tcPr/>
                </a:tc>
                <a:extLst>
                  <a:ext uri="{0D108BD9-81ED-4DB2-BD59-A6C34878D82A}">
                    <a16:rowId xmlns:a16="http://schemas.microsoft.com/office/drawing/2014/main" val="3439613156"/>
                  </a:ext>
                </a:extLst>
              </a:tr>
              <a:tr h="370840">
                <a:tc>
                  <a:txBody>
                    <a:bodyPr/>
                    <a:lstStyle/>
                    <a:p>
                      <a:r>
                        <a:rPr lang="en-SG" sz="1800" kern="1200">
                          <a:solidFill>
                            <a:schemeClr val="dk1"/>
                          </a:solidFill>
                          <a:effectLst/>
                        </a:rPr>
                        <a:t>Trey and Khan</a:t>
                      </a:r>
                    </a:p>
                    <a:p>
                      <a:r>
                        <a:rPr lang="en-SG" sz="1800" kern="1200">
                          <a:solidFill>
                            <a:schemeClr val="dk1"/>
                          </a:solidFill>
                          <a:effectLst/>
                        </a:rPr>
                        <a:t>(2008)</a:t>
                      </a:r>
                      <a:endParaRPr lang="en-SG" sz="1800" kern="120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800" kern="1200">
                          <a:solidFill>
                            <a:schemeClr val="dk1"/>
                          </a:solidFill>
                          <a:effectLst/>
                        </a:rPr>
                        <a:t>Chemistry</a:t>
                      </a:r>
                    </a:p>
                    <a:p>
                      <a:endParaRPr lang="en-US"/>
                    </a:p>
                  </a:txBody>
                  <a:tcPr/>
                </a:tc>
                <a:tc>
                  <a:txBody>
                    <a:bodyPr/>
                    <a:lstStyle/>
                    <a:p>
                      <a:r>
                        <a:rPr lang="en-SG" sz="1800" kern="1200">
                          <a:solidFill>
                            <a:schemeClr val="dk1"/>
                          </a:solidFill>
                          <a:effectLst/>
                        </a:rPr>
                        <a:t>Le </a:t>
                      </a:r>
                      <a:r>
                        <a:rPr lang="en-SG" sz="1800" kern="1200" err="1">
                          <a:solidFill>
                            <a:schemeClr val="dk1"/>
                          </a:solidFill>
                          <a:effectLst/>
                        </a:rPr>
                        <a:t>Châtelier’s</a:t>
                      </a:r>
                      <a:endParaRPr lang="en-SG" sz="1800" kern="1200">
                        <a:solidFill>
                          <a:schemeClr val="dk1"/>
                        </a:solidFill>
                        <a:effectLst/>
                      </a:endParaRPr>
                    </a:p>
                    <a:p>
                      <a:r>
                        <a:rPr lang="en-SG" sz="1800" kern="1200">
                          <a:solidFill>
                            <a:schemeClr val="dk1"/>
                          </a:solidFill>
                          <a:effectLst/>
                        </a:rPr>
                        <a:t>Principle</a:t>
                      </a:r>
                      <a:endParaRPr lang="en-SG" sz="1800" kern="1200">
                        <a:solidFill>
                          <a:schemeClr val="dk1"/>
                        </a:solidFill>
                        <a:effectLst/>
                        <a:latin typeface="+mn-lt"/>
                        <a:ea typeface="+mn-ea"/>
                        <a:cs typeface="+mn-cs"/>
                      </a:endParaRPr>
                    </a:p>
                  </a:txBody>
                  <a:tcPr/>
                </a:tc>
                <a:tc>
                  <a:txBody>
                    <a:bodyPr/>
                    <a:lstStyle/>
                    <a:p>
                      <a:r>
                        <a:rPr lang="en-SG" sz="1800" kern="1200">
                          <a:solidFill>
                            <a:schemeClr val="dk1"/>
                          </a:solidFill>
                          <a:effectLst/>
                        </a:rPr>
                        <a:t>Computer simulation with dynamic analogy vs. computer simulation without dynamic analogy</a:t>
                      </a:r>
                      <a:endParaRPr lang="en-SG" sz="1800" kern="1200">
                        <a:solidFill>
                          <a:schemeClr val="dk1"/>
                        </a:solidFill>
                        <a:effectLst/>
                        <a:latin typeface="+mn-lt"/>
                        <a:ea typeface="+mn-ea"/>
                        <a:cs typeface="+mn-cs"/>
                      </a:endParaRPr>
                    </a:p>
                  </a:txBody>
                  <a:tcPr/>
                </a:tc>
                <a:tc>
                  <a:txBody>
                    <a:bodyPr/>
                    <a:lstStyle/>
                    <a:p>
                      <a:r>
                        <a:rPr lang="en-SG" sz="1800" kern="1200">
                          <a:solidFill>
                            <a:schemeClr val="dk1"/>
                          </a:solidFill>
                          <a:effectLst/>
                        </a:rPr>
                        <a:t>Enhanced learning</a:t>
                      </a:r>
                    </a:p>
                    <a:p>
                      <a:r>
                        <a:rPr lang="en-SG" sz="1800" kern="1200">
                          <a:solidFill>
                            <a:schemeClr val="dk1"/>
                          </a:solidFill>
                          <a:effectLst/>
                        </a:rPr>
                        <a:t>of unobservable</a:t>
                      </a:r>
                    </a:p>
                    <a:p>
                      <a:r>
                        <a:rPr lang="en-SG" sz="1800" kern="1200">
                          <a:solidFill>
                            <a:schemeClr val="dk1"/>
                          </a:solidFill>
                          <a:effectLst/>
                        </a:rPr>
                        <a:t>phenomena in science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800" kern="1200">
                        <a:solidFill>
                          <a:schemeClr val="dk1"/>
                        </a:solidFill>
                        <a:effectLst/>
                        <a:latin typeface="+mn-lt"/>
                        <a:ea typeface="+mn-ea"/>
                        <a:cs typeface="+mn-cs"/>
                      </a:endParaRPr>
                    </a:p>
                  </a:txBody>
                  <a:tcPr/>
                </a:tc>
                <a:tc>
                  <a:txBody>
                    <a:bodyPr/>
                    <a:lstStyle/>
                    <a:p>
                      <a:r>
                        <a:rPr lang="en-US"/>
                        <a:t>1.45</a:t>
                      </a:r>
                    </a:p>
                  </a:txBody>
                  <a:tcPr/>
                </a:tc>
                <a:extLst>
                  <a:ext uri="{0D108BD9-81ED-4DB2-BD59-A6C34878D82A}">
                    <a16:rowId xmlns:a16="http://schemas.microsoft.com/office/drawing/2014/main" val="348640711"/>
                  </a:ext>
                </a:extLst>
              </a:tr>
            </a:tbl>
          </a:graphicData>
        </a:graphic>
      </p:graphicFrame>
      <p:sp>
        <p:nvSpPr>
          <p:cNvPr id="6" name="TextBox 5">
            <a:extLst>
              <a:ext uri="{FF2B5EF4-FFF2-40B4-BE49-F238E27FC236}">
                <a16:creationId xmlns:a16="http://schemas.microsoft.com/office/drawing/2014/main" id="{261B7263-A812-A3BE-7ACD-7C61BC8AA85D}"/>
              </a:ext>
            </a:extLst>
          </p:cNvPr>
          <p:cNvSpPr txBox="1"/>
          <p:nvPr/>
        </p:nvSpPr>
        <p:spPr>
          <a:xfrm>
            <a:off x="838200" y="5908100"/>
            <a:ext cx="10180608" cy="830997"/>
          </a:xfrm>
          <a:prstGeom prst="rect">
            <a:avLst/>
          </a:prstGeom>
          <a:noFill/>
        </p:spPr>
        <p:txBody>
          <a:bodyPr wrap="square" rtlCol="0">
            <a:spAutoFit/>
          </a:bodyPr>
          <a:lstStyle/>
          <a:p>
            <a:r>
              <a:rPr lang="en-SG" sz="1600" b="0" i="0">
                <a:solidFill>
                  <a:srgbClr val="222222"/>
                </a:solidFill>
                <a:effectLst/>
                <a:latin typeface="Arial" panose="020B0604020202020204" pitchFamily="34" charset="0"/>
              </a:rPr>
              <a:t>Rutten, N., Van </a:t>
            </a:r>
            <a:r>
              <a:rPr lang="en-SG" sz="1600" b="0" i="0" err="1">
                <a:solidFill>
                  <a:srgbClr val="222222"/>
                </a:solidFill>
                <a:effectLst/>
                <a:latin typeface="Arial" panose="020B0604020202020204" pitchFamily="34" charset="0"/>
              </a:rPr>
              <a:t>Joolingen</a:t>
            </a:r>
            <a:r>
              <a:rPr lang="en-SG" sz="1600" b="0" i="0">
                <a:solidFill>
                  <a:srgbClr val="222222"/>
                </a:solidFill>
                <a:effectLst/>
                <a:latin typeface="Arial" panose="020B0604020202020204" pitchFamily="34" charset="0"/>
              </a:rPr>
              <a:t>, W. R., &amp; Van Der Veen, J. T. (2012). The learning effects of computer simulations in science education. </a:t>
            </a:r>
            <a:r>
              <a:rPr lang="en-SG" sz="1600" b="0" i="1">
                <a:solidFill>
                  <a:srgbClr val="222222"/>
                </a:solidFill>
                <a:effectLst/>
                <a:latin typeface="Arial" panose="020B0604020202020204" pitchFamily="34" charset="0"/>
              </a:rPr>
              <a:t>Computers &amp; education</a:t>
            </a:r>
            <a:r>
              <a:rPr lang="en-SG" sz="1600" b="0" i="0">
                <a:solidFill>
                  <a:srgbClr val="222222"/>
                </a:solidFill>
                <a:effectLst/>
                <a:latin typeface="Arial" panose="020B0604020202020204" pitchFamily="34" charset="0"/>
              </a:rPr>
              <a:t>, </a:t>
            </a:r>
            <a:r>
              <a:rPr lang="en-SG" sz="1600" b="0" i="1">
                <a:solidFill>
                  <a:srgbClr val="222222"/>
                </a:solidFill>
                <a:effectLst/>
                <a:latin typeface="Arial" panose="020B0604020202020204" pitchFamily="34" charset="0"/>
              </a:rPr>
              <a:t>58</a:t>
            </a:r>
            <a:r>
              <a:rPr lang="en-SG" sz="1600" b="0" i="0">
                <a:solidFill>
                  <a:srgbClr val="222222"/>
                </a:solidFill>
                <a:effectLst/>
                <a:latin typeface="Arial" panose="020B0604020202020204" pitchFamily="34" charset="0"/>
              </a:rPr>
              <a:t>(1), 136-153.</a:t>
            </a:r>
          </a:p>
          <a:p>
            <a:endParaRPr lang="en-US" sz="1600"/>
          </a:p>
        </p:txBody>
      </p:sp>
      <p:sp>
        <p:nvSpPr>
          <p:cNvPr id="3" name="Slide Number Placeholder 2">
            <a:extLst>
              <a:ext uri="{FF2B5EF4-FFF2-40B4-BE49-F238E27FC236}">
                <a16:creationId xmlns:a16="http://schemas.microsoft.com/office/drawing/2014/main" id="{7F2B57F7-A4AD-A861-8010-D0BB79F6785E}"/>
              </a:ext>
            </a:extLst>
          </p:cNvPr>
          <p:cNvSpPr>
            <a:spLocks noGrp="1"/>
          </p:cNvSpPr>
          <p:nvPr>
            <p:ph type="sldNum" sz="quarter" idx="12"/>
          </p:nvPr>
        </p:nvSpPr>
        <p:spPr/>
        <p:txBody>
          <a:bodyPr/>
          <a:lstStyle/>
          <a:p>
            <a:fld id="{330EA680-D336-4FF7-8B7A-9848BB0A1C32}" type="slidenum">
              <a:rPr lang="en-US" smtClean="0"/>
              <a:t>6</a:t>
            </a:fld>
            <a:endParaRPr lang="en-US"/>
          </a:p>
        </p:txBody>
      </p:sp>
    </p:spTree>
    <p:extLst>
      <p:ext uri="{BB962C8B-B14F-4D97-AF65-F5344CB8AC3E}">
        <p14:creationId xmlns:p14="http://schemas.microsoft.com/office/powerpoint/2010/main" val="1741876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DB82CC-4DD2-30CE-9E77-44506D0841B5}"/>
              </a:ext>
            </a:extLst>
          </p:cNvPr>
          <p:cNvSpPr>
            <a:spLocks noGrp="1"/>
          </p:cNvSpPr>
          <p:nvPr>
            <p:ph idx="1"/>
          </p:nvPr>
        </p:nvSpPr>
        <p:spPr>
          <a:xfrm>
            <a:off x="648419" y="453575"/>
            <a:ext cx="3492260" cy="4351338"/>
          </a:xfrm>
        </p:spPr>
        <p:txBody>
          <a:bodyPr>
            <a:normAutofit/>
          </a:bodyPr>
          <a:lstStyle/>
          <a:p>
            <a:pPr marL="0" indent="0">
              <a:buNone/>
            </a:pPr>
            <a:r>
              <a:rPr lang="en-SG"/>
              <a:t>Dynamic analogy to represent Le </a:t>
            </a:r>
            <a:r>
              <a:rPr lang="en-SG" err="1"/>
              <a:t>Chatelier’s</a:t>
            </a:r>
            <a:r>
              <a:rPr lang="en-SG"/>
              <a:t> Principle found to enhance student learning of unobservable phenomena in science.</a:t>
            </a:r>
            <a:endParaRPr lang="en-US"/>
          </a:p>
        </p:txBody>
      </p:sp>
      <p:pic>
        <p:nvPicPr>
          <p:cNvPr id="4" name="Picture 3">
            <a:extLst>
              <a:ext uri="{FF2B5EF4-FFF2-40B4-BE49-F238E27FC236}">
                <a16:creationId xmlns:a16="http://schemas.microsoft.com/office/drawing/2014/main" id="{6E0F6A9F-15D5-F62A-338C-84B03D1F8F41}"/>
              </a:ext>
            </a:extLst>
          </p:cNvPr>
          <p:cNvPicPr>
            <a:picLocks noChangeAspect="1"/>
          </p:cNvPicPr>
          <p:nvPr/>
        </p:nvPicPr>
        <p:blipFill>
          <a:blip r:embed="rId2"/>
          <a:stretch>
            <a:fillRect/>
          </a:stretch>
        </p:blipFill>
        <p:spPr>
          <a:xfrm>
            <a:off x="4609381" y="550000"/>
            <a:ext cx="6934200" cy="4773625"/>
          </a:xfrm>
          <a:prstGeom prst="rect">
            <a:avLst/>
          </a:prstGeom>
        </p:spPr>
      </p:pic>
      <p:sp>
        <p:nvSpPr>
          <p:cNvPr id="8" name="TextBox 7">
            <a:extLst>
              <a:ext uri="{FF2B5EF4-FFF2-40B4-BE49-F238E27FC236}">
                <a16:creationId xmlns:a16="http://schemas.microsoft.com/office/drawing/2014/main" id="{E9EEE7B2-5C64-7929-5AAB-67E0BBB82828}"/>
              </a:ext>
            </a:extLst>
          </p:cNvPr>
          <p:cNvSpPr txBox="1"/>
          <p:nvPr/>
        </p:nvSpPr>
        <p:spPr>
          <a:xfrm>
            <a:off x="559518" y="5562937"/>
            <a:ext cx="11066253" cy="1200329"/>
          </a:xfrm>
          <a:prstGeom prst="rect">
            <a:avLst/>
          </a:prstGeom>
          <a:noFill/>
        </p:spPr>
        <p:txBody>
          <a:bodyPr wrap="square">
            <a:spAutoFit/>
          </a:bodyPr>
          <a:lstStyle/>
          <a:p>
            <a:r>
              <a:rPr lang="en-SG" b="0" i="0">
                <a:solidFill>
                  <a:srgbClr val="222222"/>
                </a:solidFill>
                <a:effectLst/>
                <a:latin typeface="Arial" panose="020B0604020202020204" pitchFamily="34" charset="0"/>
              </a:rPr>
              <a:t>Trey, S., &amp; Khan, S. (2005, October). Integrating computer simulations into chemistry classrooms: an interactive approach for learning le </a:t>
            </a:r>
            <a:r>
              <a:rPr lang="en-SG" b="0" i="0" err="1">
                <a:solidFill>
                  <a:srgbClr val="222222"/>
                </a:solidFill>
                <a:effectLst/>
                <a:latin typeface="Arial" panose="020B0604020202020204" pitchFamily="34" charset="0"/>
              </a:rPr>
              <a:t>Châtelier’s</a:t>
            </a:r>
            <a:r>
              <a:rPr lang="en-SG" b="0" i="0">
                <a:solidFill>
                  <a:srgbClr val="222222"/>
                </a:solidFill>
                <a:effectLst/>
                <a:latin typeface="Arial" panose="020B0604020202020204" pitchFamily="34" charset="0"/>
              </a:rPr>
              <a:t> principle. In </a:t>
            </a:r>
            <a:r>
              <a:rPr lang="en-SG" b="0" i="1">
                <a:solidFill>
                  <a:srgbClr val="222222"/>
                </a:solidFill>
                <a:effectLst/>
                <a:latin typeface="Arial" panose="020B0604020202020204" pitchFamily="34" charset="0"/>
              </a:rPr>
              <a:t>E-Learn: World Conference on E-Learning in Corporate, Government, Healthcare, and Higher Education</a:t>
            </a:r>
            <a:r>
              <a:rPr lang="en-SG" b="0" i="0">
                <a:solidFill>
                  <a:srgbClr val="222222"/>
                </a:solidFill>
                <a:effectLst/>
                <a:latin typeface="Arial" panose="020B0604020202020204" pitchFamily="34" charset="0"/>
              </a:rPr>
              <a:t> (pp. 2444-2448). Association for the Advancement of Computing in Education (AACE).</a:t>
            </a:r>
            <a:endParaRPr lang="en-US"/>
          </a:p>
        </p:txBody>
      </p:sp>
      <p:sp>
        <p:nvSpPr>
          <p:cNvPr id="2" name="Slide Number Placeholder 1">
            <a:extLst>
              <a:ext uri="{FF2B5EF4-FFF2-40B4-BE49-F238E27FC236}">
                <a16:creationId xmlns:a16="http://schemas.microsoft.com/office/drawing/2014/main" id="{FF803019-78BE-37C7-7FE6-1BD5489E53F3}"/>
              </a:ext>
            </a:extLst>
          </p:cNvPr>
          <p:cNvSpPr>
            <a:spLocks noGrp="1"/>
          </p:cNvSpPr>
          <p:nvPr>
            <p:ph type="sldNum" sz="quarter" idx="12"/>
          </p:nvPr>
        </p:nvSpPr>
        <p:spPr/>
        <p:txBody>
          <a:bodyPr/>
          <a:lstStyle/>
          <a:p>
            <a:fld id="{330EA680-D336-4FF7-8B7A-9848BB0A1C32}" type="slidenum">
              <a:rPr lang="en-US" smtClean="0"/>
              <a:t>7</a:t>
            </a:fld>
            <a:endParaRPr lang="en-US"/>
          </a:p>
        </p:txBody>
      </p:sp>
    </p:spTree>
    <p:extLst>
      <p:ext uri="{BB962C8B-B14F-4D97-AF65-F5344CB8AC3E}">
        <p14:creationId xmlns:p14="http://schemas.microsoft.com/office/powerpoint/2010/main" val="119313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18CCD-CB8E-ADB2-5FBD-A784B86410BD}"/>
              </a:ext>
            </a:extLst>
          </p:cNvPr>
          <p:cNvSpPr>
            <a:spLocks noGrp="1"/>
          </p:cNvSpPr>
          <p:nvPr>
            <p:ph type="title"/>
          </p:nvPr>
        </p:nvSpPr>
        <p:spPr/>
        <p:txBody>
          <a:bodyPr/>
          <a:lstStyle/>
          <a:p>
            <a:r>
              <a:rPr lang="en-US"/>
              <a:t>Active Learning</a:t>
            </a:r>
          </a:p>
        </p:txBody>
      </p:sp>
      <p:sp>
        <p:nvSpPr>
          <p:cNvPr id="6" name="Content Placeholder 5">
            <a:extLst>
              <a:ext uri="{FF2B5EF4-FFF2-40B4-BE49-F238E27FC236}">
                <a16:creationId xmlns:a16="http://schemas.microsoft.com/office/drawing/2014/main" id="{644B0243-C0EA-3EAA-74A2-088FC6C6CAF2}"/>
              </a:ext>
            </a:extLst>
          </p:cNvPr>
          <p:cNvSpPr>
            <a:spLocks noGrp="1"/>
          </p:cNvSpPr>
          <p:nvPr>
            <p:ph idx="1"/>
          </p:nvPr>
        </p:nvSpPr>
        <p:spPr>
          <a:xfrm>
            <a:off x="838200" y="1825625"/>
            <a:ext cx="6748272" cy="4351338"/>
          </a:xfrm>
        </p:spPr>
        <p:txBody>
          <a:bodyPr vert="horz" lIns="91440" tIns="45720" rIns="91440" bIns="45720" rtlCol="0" anchor="t">
            <a:normAutofit/>
          </a:bodyPr>
          <a:lstStyle/>
          <a:p>
            <a:r>
              <a:rPr lang="en-US" sz="2200">
                <a:solidFill>
                  <a:srgbClr val="202122"/>
                </a:solidFill>
                <a:ea typeface="+mn-lt"/>
                <a:cs typeface="+mn-lt"/>
              </a:rPr>
              <a:t>create better academic outcomes for students (Hanson and Moser, 2003)</a:t>
            </a:r>
            <a:endParaRPr lang="en-US"/>
          </a:p>
          <a:p>
            <a:r>
              <a:rPr lang="en-US" sz="2200">
                <a:solidFill>
                  <a:srgbClr val="202122"/>
                </a:solidFill>
                <a:ea typeface="+mn-lt"/>
                <a:cs typeface="+mn-lt"/>
              </a:rPr>
              <a:t>by utilizing learning strategies that can include small-group work, role-play and simulations, data collection and analysis, active learning is purported to increase student interest and motivation and to build students ‘critical thinking, problem-solving and social skills' (</a:t>
            </a:r>
            <a:r>
              <a:rPr lang="en-US" sz="2200" err="1">
                <a:solidFill>
                  <a:srgbClr val="202122"/>
                </a:solidFill>
                <a:ea typeface="+mn-lt"/>
                <a:cs typeface="+mn-lt"/>
              </a:rPr>
              <a:t>Scheyvens</a:t>
            </a:r>
            <a:r>
              <a:rPr lang="en-US" sz="2200">
                <a:solidFill>
                  <a:srgbClr val="202122"/>
                </a:solidFill>
                <a:ea typeface="+mn-lt"/>
                <a:cs typeface="+mn-lt"/>
              </a:rPr>
              <a:t>, Griffin, Jocoy, Liu, &amp; Bradford, 2008)</a:t>
            </a:r>
          </a:p>
        </p:txBody>
      </p:sp>
      <p:pic>
        <p:nvPicPr>
          <p:cNvPr id="3" name="Picture 2" descr="A child sitting at a desk using a stylus&#10;&#10;Description automatically generated">
            <a:extLst>
              <a:ext uri="{FF2B5EF4-FFF2-40B4-BE49-F238E27FC236}">
                <a16:creationId xmlns:a16="http://schemas.microsoft.com/office/drawing/2014/main" id="{320472F5-2F72-6FD8-18DC-9CE845F31FE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7779080" y="1248664"/>
            <a:ext cx="3922700" cy="3922700"/>
          </a:xfrm>
          <a:prstGeom prst="rect">
            <a:avLst/>
          </a:prstGeom>
        </p:spPr>
      </p:pic>
      <p:sp>
        <p:nvSpPr>
          <p:cNvPr id="4" name="Slide Number Placeholder 3">
            <a:extLst>
              <a:ext uri="{FF2B5EF4-FFF2-40B4-BE49-F238E27FC236}">
                <a16:creationId xmlns:a16="http://schemas.microsoft.com/office/drawing/2014/main" id="{F9010722-1734-28A4-D2B8-4FAA34F8BD23}"/>
              </a:ext>
            </a:extLst>
          </p:cNvPr>
          <p:cNvSpPr>
            <a:spLocks noGrp="1"/>
          </p:cNvSpPr>
          <p:nvPr>
            <p:ph type="sldNum" sz="quarter" idx="12"/>
          </p:nvPr>
        </p:nvSpPr>
        <p:spPr/>
        <p:txBody>
          <a:bodyPr/>
          <a:lstStyle/>
          <a:p>
            <a:fld id="{330EA680-D336-4FF7-8B7A-9848BB0A1C32}" type="slidenum">
              <a:rPr lang="en-US" smtClean="0"/>
              <a:t>8</a:t>
            </a:fld>
            <a:endParaRPr lang="en-US"/>
          </a:p>
        </p:txBody>
      </p:sp>
    </p:spTree>
    <p:extLst>
      <p:ext uri="{BB962C8B-B14F-4D97-AF65-F5344CB8AC3E}">
        <p14:creationId xmlns:p14="http://schemas.microsoft.com/office/powerpoint/2010/main" val="773541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70A6D-65F0-4B1E-E768-0B6D42F0281D}"/>
              </a:ext>
            </a:extLst>
          </p:cNvPr>
          <p:cNvSpPr>
            <a:spLocks noGrp="1"/>
          </p:cNvSpPr>
          <p:nvPr>
            <p:ph type="title"/>
          </p:nvPr>
        </p:nvSpPr>
        <p:spPr/>
        <p:txBody>
          <a:bodyPr>
            <a:normAutofit/>
          </a:bodyPr>
          <a:lstStyle/>
          <a:p>
            <a:r>
              <a:rPr lang="en-US" sz="2800"/>
              <a:t>Simulations Increase Motivation</a:t>
            </a:r>
          </a:p>
        </p:txBody>
      </p:sp>
      <p:graphicFrame>
        <p:nvGraphicFramePr>
          <p:cNvPr id="4" name="Content Placeholder 3">
            <a:extLst>
              <a:ext uri="{FF2B5EF4-FFF2-40B4-BE49-F238E27FC236}">
                <a16:creationId xmlns:a16="http://schemas.microsoft.com/office/drawing/2014/main" id="{2FE63B7B-8613-A8C2-37BA-D0CBB8437899}"/>
              </a:ext>
            </a:extLst>
          </p:cNvPr>
          <p:cNvGraphicFramePr>
            <a:graphicFrameLocks noGrp="1"/>
          </p:cNvGraphicFramePr>
          <p:nvPr>
            <p:ph idx="1"/>
            <p:extLst>
              <p:ext uri="{D42A27DB-BD31-4B8C-83A1-F6EECF244321}">
                <p14:modId xmlns:p14="http://schemas.microsoft.com/office/powerpoint/2010/main" val="4282578386"/>
              </p:ext>
            </p:extLst>
          </p:nvPr>
        </p:nvGraphicFramePr>
        <p:xfrm>
          <a:off x="1397479" y="1712976"/>
          <a:ext cx="8904233" cy="4097850"/>
        </p:xfrm>
        <a:graphic>
          <a:graphicData uri="http://schemas.openxmlformats.org/drawingml/2006/table">
            <a:tbl>
              <a:tblPr firstRow="1" bandRow="1">
                <a:tableStyleId>{3B4B98B0-60AC-42C2-AFA5-B58CD77FA1E5}</a:tableStyleId>
              </a:tblPr>
              <a:tblGrid>
                <a:gridCol w="6044406">
                  <a:extLst>
                    <a:ext uri="{9D8B030D-6E8A-4147-A177-3AD203B41FA5}">
                      <a16:colId xmlns:a16="http://schemas.microsoft.com/office/drawing/2014/main" val="1207555473"/>
                    </a:ext>
                  </a:extLst>
                </a:gridCol>
                <a:gridCol w="2859827">
                  <a:extLst>
                    <a:ext uri="{9D8B030D-6E8A-4147-A177-3AD203B41FA5}">
                      <a16:colId xmlns:a16="http://schemas.microsoft.com/office/drawing/2014/main" val="3647958838"/>
                    </a:ext>
                  </a:extLst>
                </a:gridCol>
              </a:tblGrid>
              <a:tr h="587287">
                <a:tc>
                  <a:txBody>
                    <a:bodyPr/>
                    <a:lstStyle/>
                    <a:p>
                      <a:r>
                        <a:rPr lang="en-US" sz="2400"/>
                        <a:t>How Simulations Support</a:t>
                      </a:r>
                      <a:endParaRPr lang="en-US"/>
                    </a:p>
                  </a:txBody>
                  <a:tcPr marL="137160" marR="137160" marT="137160" marB="137160"/>
                </a:tc>
                <a:tc>
                  <a:txBody>
                    <a:bodyPr/>
                    <a:lstStyle/>
                    <a:p>
                      <a:pPr lvl="0">
                        <a:buNone/>
                      </a:pPr>
                      <a:r>
                        <a:rPr lang="en-US" sz="2400"/>
                        <a:t>SDT Component</a:t>
                      </a:r>
                      <a:endParaRPr lang="en-US"/>
                    </a:p>
                  </a:txBody>
                  <a:tcPr marL="137160" marR="137160" marT="137160" marB="137160"/>
                </a:tc>
                <a:extLst>
                  <a:ext uri="{0D108BD9-81ED-4DB2-BD59-A6C34878D82A}">
                    <a16:rowId xmlns:a16="http://schemas.microsoft.com/office/drawing/2014/main" val="1287859613"/>
                  </a:ext>
                </a:extLst>
              </a:tr>
              <a:tr h="1013071">
                <a:tc>
                  <a:txBody>
                    <a:bodyPr/>
                    <a:lstStyle/>
                    <a:p>
                      <a:pPr marL="457200" indent="-457200">
                        <a:buFont typeface="Arial"/>
                        <a:buChar char="•"/>
                      </a:pPr>
                      <a:r>
                        <a:rPr lang="en-US" sz="2400"/>
                        <a:t>Allows self-directed exploration and </a:t>
                      </a:r>
                      <a:r>
                        <a:rPr lang="en-US" sz="2400" err="1"/>
                        <a:t>personalised</a:t>
                      </a:r>
                      <a:r>
                        <a:rPr lang="en-US" sz="2400"/>
                        <a:t> learning</a:t>
                      </a:r>
                    </a:p>
                  </a:txBody>
                  <a:tcPr marL="137160" marR="137160" marT="137160" marB="137160"/>
                </a:tc>
                <a:tc>
                  <a:txBody>
                    <a:bodyPr/>
                    <a:lstStyle/>
                    <a:p>
                      <a:pPr lvl="0">
                        <a:buNone/>
                      </a:pPr>
                      <a:r>
                        <a:rPr lang="en-US" sz="2400"/>
                        <a:t>Autonomy</a:t>
                      </a:r>
                      <a:endParaRPr lang="en-US"/>
                    </a:p>
                  </a:txBody>
                  <a:tcPr marL="137160" marR="137160" marT="137160" marB="137160"/>
                </a:tc>
                <a:extLst>
                  <a:ext uri="{0D108BD9-81ED-4DB2-BD59-A6C34878D82A}">
                    <a16:rowId xmlns:a16="http://schemas.microsoft.com/office/drawing/2014/main" val="439364390"/>
                  </a:ext>
                </a:extLst>
              </a:tr>
              <a:tr h="1438859">
                <a:tc>
                  <a:txBody>
                    <a:bodyPr/>
                    <a:lstStyle/>
                    <a:p>
                      <a:pPr marL="457200" indent="-457200">
                        <a:buFont typeface="Arial"/>
                        <a:buChar char="•"/>
                      </a:pPr>
                      <a:r>
                        <a:rPr lang="en-US" sz="2400"/>
                        <a:t>Provides real-time feedback</a:t>
                      </a:r>
                    </a:p>
                    <a:p>
                      <a:pPr marL="457200" lvl="0" indent="-457200">
                        <a:buFont typeface="Arial"/>
                        <a:buChar char="•"/>
                      </a:pPr>
                      <a:r>
                        <a:rPr lang="en-US" sz="2400"/>
                        <a:t>Mastery through iterative practice</a:t>
                      </a:r>
                    </a:p>
                    <a:p>
                      <a:pPr marL="457200" lvl="0" indent="-457200">
                        <a:buFont typeface="Arial"/>
                        <a:buChar char="•"/>
                      </a:pPr>
                      <a:r>
                        <a:rPr lang="en-US" sz="2400"/>
                        <a:t>Promotes critical thinking</a:t>
                      </a:r>
                    </a:p>
                  </a:txBody>
                  <a:tcPr marL="137160" marR="137160" marT="137160" marB="137160"/>
                </a:tc>
                <a:tc>
                  <a:txBody>
                    <a:bodyPr/>
                    <a:lstStyle/>
                    <a:p>
                      <a:pPr lvl="0">
                        <a:buNone/>
                      </a:pPr>
                      <a:r>
                        <a:rPr lang="en-US" sz="2400"/>
                        <a:t>Competence</a:t>
                      </a:r>
                      <a:endParaRPr lang="en-US"/>
                    </a:p>
                  </a:txBody>
                  <a:tcPr marL="137160" marR="137160" marT="137160" marB="137160"/>
                </a:tc>
                <a:extLst>
                  <a:ext uri="{0D108BD9-81ED-4DB2-BD59-A6C34878D82A}">
                    <a16:rowId xmlns:a16="http://schemas.microsoft.com/office/drawing/2014/main" val="1201715476"/>
                  </a:ext>
                </a:extLst>
              </a:tr>
              <a:tr h="800178">
                <a:tc>
                  <a:txBody>
                    <a:bodyPr/>
                    <a:lstStyle/>
                    <a:p>
                      <a:pPr marL="457200" indent="-457200">
                        <a:buFont typeface="Arial"/>
                        <a:buChar char="•"/>
                      </a:pPr>
                      <a:r>
                        <a:rPr lang="en-US" sz="2400"/>
                        <a:t>Relate to real world applications</a:t>
                      </a:r>
                    </a:p>
                    <a:p>
                      <a:pPr marL="457200" lvl="0" indent="-457200">
                        <a:buFont typeface="Arial"/>
                        <a:buChar char="•"/>
                      </a:pPr>
                      <a:r>
                        <a:rPr lang="en-US" sz="2400"/>
                        <a:t>Foster collaboration</a:t>
                      </a:r>
                    </a:p>
                  </a:txBody>
                  <a:tcPr marL="137160" marR="137160" marT="137160" marB="137160"/>
                </a:tc>
                <a:tc>
                  <a:txBody>
                    <a:bodyPr/>
                    <a:lstStyle/>
                    <a:p>
                      <a:pPr lvl="0">
                        <a:buNone/>
                      </a:pPr>
                      <a:r>
                        <a:rPr lang="en-US" sz="2400"/>
                        <a:t>Relatedness</a:t>
                      </a:r>
                      <a:endParaRPr lang="en-US"/>
                    </a:p>
                  </a:txBody>
                  <a:tcPr marL="137160" marR="137160" marT="137160" marB="137160"/>
                </a:tc>
                <a:extLst>
                  <a:ext uri="{0D108BD9-81ED-4DB2-BD59-A6C34878D82A}">
                    <a16:rowId xmlns:a16="http://schemas.microsoft.com/office/drawing/2014/main" val="1037768931"/>
                  </a:ext>
                </a:extLst>
              </a:tr>
            </a:tbl>
          </a:graphicData>
        </a:graphic>
      </p:graphicFrame>
      <p:sp>
        <p:nvSpPr>
          <p:cNvPr id="3" name="TextBox 2">
            <a:extLst>
              <a:ext uri="{FF2B5EF4-FFF2-40B4-BE49-F238E27FC236}">
                <a16:creationId xmlns:a16="http://schemas.microsoft.com/office/drawing/2014/main" id="{350189C7-9976-F22D-2BC3-D7C058C760F8}"/>
              </a:ext>
            </a:extLst>
          </p:cNvPr>
          <p:cNvSpPr txBox="1"/>
          <p:nvPr/>
        </p:nvSpPr>
        <p:spPr>
          <a:xfrm>
            <a:off x="717550" y="6096000"/>
            <a:ext cx="107569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solidFill>
                  <a:srgbClr val="222222"/>
                </a:solidFill>
                <a:latin typeface="Arial"/>
                <a:cs typeface="Arial"/>
              </a:rPr>
              <a:t>Gagné</a:t>
            </a:r>
            <a:r>
              <a:rPr lang="en-US" sz="1400">
                <a:solidFill>
                  <a:srgbClr val="222222"/>
                </a:solidFill>
                <a:latin typeface="Arial"/>
                <a:cs typeface="Arial"/>
              </a:rPr>
              <a:t>, M., &amp; Deci, E. L. (2005). Self‐determination theory and work motivation. </a:t>
            </a:r>
            <a:r>
              <a:rPr lang="en-US" sz="1400" i="1">
                <a:solidFill>
                  <a:srgbClr val="222222"/>
                </a:solidFill>
                <a:latin typeface="Arial"/>
                <a:cs typeface="Arial"/>
              </a:rPr>
              <a:t>Journal of Organizational behavior</a:t>
            </a:r>
            <a:r>
              <a:rPr lang="en-US" sz="1400">
                <a:solidFill>
                  <a:srgbClr val="222222"/>
                </a:solidFill>
                <a:latin typeface="Arial"/>
                <a:cs typeface="Arial"/>
              </a:rPr>
              <a:t>, </a:t>
            </a:r>
            <a:r>
              <a:rPr lang="en-US" sz="1400" i="1">
                <a:solidFill>
                  <a:srgbClr val="222222"/>
                </a:solidFill>
                <a:latin typeface="Arial"/>
                <a:cs typeface="Arial"/>
              </a:rPr>
              <a:t>26</a:t>
            </a:r>
            <a:r>
              <a:rPr lang="en-US" sz="1400">
                <a:solidFill>
                  <a:srgbClr val="222222"/>
                </a:solidFill>
                <a:latin typeface="Arial"/>
                <a:cs typeface="Arial"/>
              </a:rPr>
              <a:t>(4), 331-362.</a:t>
            </a:r>
            <a:endParaRPr lang="en-US" sz="1400">
              <a:solidFill>
                <a:srgbClr val="000000"/>
              </a:solidFill>
              <a:latin typeface="Aptos" panose="020B0004020202020204"/>
              <a:cs typeface="Arial"/>
            </a:endParaRPr>
          </a:p>
          <a:p>
            <a:r>
              <a:rPr lang="en-US" sz="1400">
                <a:solidFill>
                  <a:srgbClr val="222222"/>
                </a:solidFill>
                <a:latin typeface="Arial"/>
                <a:cs typeface="Arial"/>
              </a:rPr>
              <a:t>Deci, E. L., &amp; Ryan, R. M. (2012). Self-determination theory. </a:t>
            </a:r>
            <a:r>
              <a:rPr lang="en-US" sz="1400" i="1">
                <a:solidFill>
                  <a:srgbClr val="222222"/>
                </a:solidFill>
                <a:latin typeface="Arial"/>
                <a:cs typeface="Arial"/>
              </a:rPr>
              <a:t>Handbook of theories of social psychology</a:t>
            </a:r>
            <a:r>
              <a:rPr lang="en-US" sz="1400">
                <a:solidFill>
                  <a:srgbClr val="222222"/>
                </a:solidFill>
                <a:latin typeface="Arial"/>
                <a:cs typeface="Arial"/>
              </a:rPr>
              <a:t>, </a:t>
            </a:r>
            <a:r>
              <a:rPr lang="en-US" sz="1400" i="1">
                <a:solidFill>
                  <a:srgbClr val="222222"/>
                </a:solidFill>
                <a:latin typeface="Arial"/>
                <a:cs typeface="Arial"/>
              </a:rPr>
              <a:t>1</a:t>
            </a:r>
            <a:r>
              <a:rPr lang="en-US" sz="1400">
                <a:solidFill>
                  <a:srgbClr val="222222"/>
                </a:solidFill>
                <a:latin typeface="Arial"/>
                <a:cs typeface="Arial"/>
              </a:rPr>
              <a:t>(20), 416-436.</a:t>
            </a:r>
            <a:endParaRPr lang="en-US" sz="1400"/>
          </a:p>
        </p:txBody>
      </p:sp>
      <p:sp>
        <p:nvSpPr>
          <p:cNvPr id="5" name="Slide Number Placeholder 4">
            <a:extLst>
              <a:ext uri="{FF2B5EF4-FFF2-40B4-BE49-F238E27FC236}">
                <a16:creationId xmlns:a16="http://schemas.microsoft.com/office/drawing/2014/main" id="{9C37A3B3-A41C-57B3-8D3F-8342D025AF40}"/>
              </a:ext>
            </a:extLst>
          </p:cNvPr>
          <p:cNvSpPr>
            <a:spLocks noGrp="1"/>
          </p:cNvSpPr>
          <p:nvPr>
            <p:ph type="sldNum" sz="quarter" idx="12"/>
          </p:nvPr>
        </p:nvSpPr>
        <p:spPr/>
        <p:txBody>
          <a:bodyPr/>
          <a:lstStyle/>
          <a:p>
            <a:fld id="{330EA680-D336-4FF7-8B7A-9848BB0A1C32}" type="slidenum">
              <a:rPr lang="en-US" smtClean="0"/>
              <a:t>9</a:t>
            </a:fld>
            <a:endParaRPr lang="en-US"/>
          </a:p>
        </p:txBody>
      </p:sp>
    </p:spTree>
    <p:extLst>
      <p:ext uri="{BB962C8B-B14F-4D97-AF65-F5344CB8AC3E}">
        <p14:creationId xmlns:p14="http://schemas.microsoft.com/office/powerpoint/2010/main" val="27847226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31</Slides>
  <Notes>6</Notes>
  <HiddenSlides>3</HiddenSlide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Interactive Simulations for Active Learning</vt:lpstr>
      <vt:lpstr>Synopsis</vt:lpstr>
      <vt:lpstr>Content</vt:lpstr>
      <vt:lpstr>What engages our students?</vt:lpstr>
      <vt:lpstr>Definitions</vt:lpstr>
      <vt:lpstr>Effects of using computer simulations </vt:lpstr>
      <vt:lpstr>PowerPoint Presentation</vt:lpstr>
      <vt:lpstr>Active Learning</vt:lpstr>
      <vt:lpstr>Simulations Increase Motivation</vt:lpstr>
      <vt:lpstr>Types of Interactive Simulations</vt:lpstr>
      <vt:lpstr>Types of Interactive Simulations</vt:lpstr>
      <vt:lpstr>Commonly used simulation libraries</vt:lpstr>
      <vt:lpstr>Factors promoting engaged exploration with simulations</vt:lpstr>
      <vt:lpstr>Presenting investigative problems</vt:lpstr>
      <vt:lpstr>Presenting problems to solve</vt:lpstr>
      <vt:lpstr>Accessible Tools for Simulation App Designers</vt:lpstr>
      <vt:lpstr>GeoGebra - a Math tool for Science simulations</vt:lpstr>
      <vt:lpstr>AI-generated interactive simulations</vt:lpstr>
      <vt:lpstr>Guided inquiry with interactive simulations</vt:lpstr>
      <vt:lpstr>Meaningful use of tech</vt:lpstr>
      <vt:lpstr>Learning experience : Kinetic Particle Model of Matter</vt:lpstr>
      <vt:lpstr>Learning Experience : Kinetic Particle Model of Matter</vt:lpstr>
      <vt:lpstr>Learning Experience : Kinetic Particle Model of Matter</vt:lpstr>
      <vt:lpstr>Setting up and monitoring a custom AI bot</vt:lpstr>
      <vt:lpstr>Learning Experience : Kinetic Particle Model of Matter</vt:lpstr>
      <vt:lpstr>Learning Experience: Kinetic Particle Model of Matter</vt:lpstr>
      <vt:lpstr>Meaningful use of tech</vt:lpstr>
      <vt:lpstr>Another Learning Experience: Radioactivity</vt:lpstr>
      <vt:lpstr>Another Learning Experience: Radioactivity</vt:lpstr>
      <vt:lpstr>Another sample activity : Radioactivity</vt:lpstr>
      <vt:lpstr>Student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92</cp:revision>
  <dcterms:created xsi:type="dcterms:W3CDTF">2024-10-21T01:40:41Z</dcterms:created>
  <dcterms:modified xsi:type="dcterms:W3CDTF">2024-11-19T14:51:32Z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fb06199-574a-4a73-a110-6e35d3b9f147_Enabled">
    <vt:lpwstr>true</vt:lpwstr>
  </property>
  <property fmtid="{D5CDD505-2E9C-101B-9397-08002B2CF9AE}" pid="3" name="MSIP_Label_5fb06199-574a-4a73-a110-6e35d3b9f147_SetDate">
    <vt:lpwstr>2024-10-21T01:41:13Z</vt:lpwstr>
  </property>
  <property fmtid="{D5CDD505-2E9C-101B-9397-08002B2CF9AE}" pid="4" name="MSIP_Label_5fb06199-574a-4a73-a110-6e35d3b9f147_Method">
    <vt:lpwstr>Privileged</vt:lpwstr>
  </property>
  <property fmtid="{D5CDD505-2E9C-101B-9397-08002B2CF9AE}" pid="5" name="MSIP_Label_5fb06199-574a-4a73-a110-6e35d3b9f147_Name">
    <vt:lpwstr>OFFICIAL (OPEN)</vt:lpwstr>
  </property>
  <property fmtid="{D5CDD505-2E9C-101B-9397-08002B2CF9AE}" pid="6" name="MSIP_Label_5fb06199-574a-4a73-a110-6e35d3b9f147_SiteId">
    <vt:lpwstr>6590cdd4-8337-4198-bacc-47645c4a4d4d</vt:lpwstr>
  </property>
  <property fmtid="{D5CDD505-2E9C-101B-9397-08002B2CF9AE}" pid="7" name="MSIP_Label_5fb06199-574a-4a73-a110-6e35d3b9f147_ActionId">
    <vt:lpwstr>b3334356-a532-4526-be09-0823aa91d0e9</vt:lpwstr>
  </property>
  <property fmtid="{D5CDD505-2E9C-101B-9397-08002B2CF9AE}" pid="8" name="MSIP_Label_5fb06199-574a-4a73-a110-6e35d3b9f147_ContentBits">
    <vt:lpwstr>0</vt:lpwstr>
  </property>
</Properties>
</file>